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61"/>
  </p:notesMasterIdLst>
  <p:sldIdLst>
    <p:sldId id="256" r:id="rId2"/>
    <p:sldId id="280" r:id="rId3"/>
    <p:sldId id="295" r:id="rId4"/>
    <p:sldId id="260" r:id="rId5"/>
    <p:sldId id="296" r:id="rId6"/>
    <p:sldId id="281" r:id="rId7"/>
    <p:sldId id="301" r:id="rId8"/>
    <p:sldId id="279" r:id="rId9"/>
    <p:sldId id="305" r:id="rId10"/>
    <p:sldId id="306" r:id="rId11"/>
    <p:sldId id="307" r:id="rId12"/>
    <p:sldId id="308" r:id="rId13"/>
    <p:sldId id="309" r:id="rId14"/>
    <p:sldId id="310" r:id="rId15"/>
    <p:sldId id="311" r:id="rId16"/>
    <p:sldId id="312" r:id="rId17"/>
    <p:sldId id="313" r:id="rId18"/>
    <p:sldId id="314" r:id="rId19"/>
    <p:sldId id="315" r:id="rId20"/>
    <p:sldId id="316" r:id="rId21"/>
    <p:sldId id="317" r:id="rId22"/>
    <p:sldId id="276" r:id="rId23"/>
    <p:sldId id="319" r:id="rId24"/>
    <p:sldId id="320" r:id="rId25"/>
    <p:sldId id="32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322" r:id="rId40"/>
    <p:sldId id="323" r:id="rId41"/>
    <p:sldId id="324" r:id="rId42"/>
    <p:sldId id="325" r:id="rId43"/>
    <p:sldId id="326" r:id="rId44"/>
    <p:sldId id="327" r:id="rId45"/>
    <p:sldId id="328" r:id="rId46"/>
    <p:sldId id="329" r:id="rId47"/>
    <p:sldId id="330" r:id="rId48"/>
    <p:sldId id="331" r:id="rId49"/>
    <p:sldId id="332" r:id="rId50"/>
    <p:sldId id="333" r:id="rId51"/>
    <p:sldId id="334" r:id="rId52"/>
    <p:sldId id="335" r:id="rId53"/>
    <p:sldId id="336" r:id="rId54"/>
    <p:sldId id="337" r:id="rId55"/>
    <p:sldId id="338" r:id="rId56"/>
    <p:sldId id="339" r:id="rId57"/>
    <p:sldId id="340" r:id="rId58"/>
    <p:sldId id="341" r:id="rId59"/>
    <p:sldId id="302" r:id="rId6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62" roundtripDataSignature="AMtx7mjFyVUGRZWio+dc9dxzYsimUxNJb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86"/>
    <p:restoredTop sz="94733"/>
  </p:normalViewPr>
  <p:slideViewPr>
    <p:cSldViewPr snapToGrid="0" snapToObjects="1">
      <p:cViewPr varScale="1">
        <p:scale>
          <a:sx n="125" d="100"/>
          <a:sy n="125" d="100"/>
        </p:scale>
        <p:origin x="184"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FB0F4E-6967-3B44-A32F-E8B1C7AE98D5}" type="doc">
      <dgm:prSet loTypeId="urn:microsoft.com/office/officeart/2005/8/layout/process5" loCatId="" qsTypeId="urn:microsoft.com/office/officeart/2005/8/quickstyle/simple1" qsCatId="simple" csTypeId="urn:microsoft.com/office/officeart/2005/8/colors/colorful1" csCatId="colorful" phldr="1"/>
      <dgm:spPr/>
      <dgm:t>
        <a:bodyPr/>
        <a:lstStyle/>
        <a:p>
          <a:endParaRPr lang="en-US"/>
        </a:p>
      </dgm:t>
    </dgm:pt>
    <dgm:pt modelId="{75350DEC-25F7-F240-A4BF-3A92E80C52F5}">
      <dgm:prSet phldrT="[Text]"/>
      <dgm:spPr>
        <a:solidFill>
          <a:schemeClr val="tx1">
            <a:lumMod val="65000"/>
            <a:lumOff val="35000"/>
          </a:schemeClr>
        </a:solidFill>
      </dgm:spPr>
      <dgm:t>
        <a:bodyPr/>
        <a:lstStyle/>
        <a:p>
          <a:r>
            <a:rPr lang="en-US" dirty="0"/>
            <a:t>Scope</a:t>
          </a:r>
        </a:p>
      </dgm:t>
    </dgm:pt>
    <dgm:pt modelId="{965794C1-5767-E94D-8105-ED104B4D33E2}" type="parTrans" cxnId="{81D07A23-EA35-C94F-81FA-E72150079877}">
      <dgm:prSet/>
      <dgm:spPr/>
      <dgm:t>
        <a:bodyPr/>
        <a:lstStyle/>
        <a:p>
          <a:endParaRPr lang="en-US"/>
        </a:p>
      </dgm:t>
    </dgm:pt>
    <dgm:pt modelId="{BAC284C6-3986-1C48-93AC-8FEBC662ECEE}" type="sibTrans" cxnId="{81D07A23-EA35-C94F-81FA-E72150079877}">
      <dgm:prSet/>
      <dgm:spPr>
        <a:solidFill>
          <a:schemeClr val="bg2"/>
        </a:solidFill>
      </dgm:spPr>
      <dgm:t>
        <a:bodyPr/>
        <a:lstStyle/>
        <a:p>
          <a:endParaRPr lang="en-US"/>
        </a:p>
      </dgm:t>
    </dgm:pt>
    <dgm:pt modelId="{4F2509E8-87E6-2347-B926-EB9BDDECA6FD}">
      <dgm:prSet phldrT="[Text]"/>
      <dgm:spPr/>
      <dgm:t>
        <a:bodyPr/>
        <a:lstStyle/>
        <a:p>
          <a:r>
            <a:rPr lang="en-US" dirty="0"/>
            <a:t>Data</a:t>
          </a:r>
        </a:p>
      </dgm:t>
    </dgm:pt>
    <dgm:pt modelId="{B4B1EEE1-8225-A643-B681-A7F3FC14ECAD}" type="parTrans" cxnId="{9BF83777-08E0-6140-9D35-BF7D8AF8A067}">
      <dgm:prSet/>
      <dgm:spPr/>
      <dgm:t>
        <a:bodyPr/>
        <a:lstStyle/>
        <a:p>
          <a:endParaRPr lang="en-US"/>
        </a:p>
      </dgm:t>
    </dgm:pt>
    <dgm:pt modelId="{748D4455-259E-4245-ADD2-8DDAC2A60773}" type="sibTrans" cxnId="{9BF83777-08E0-6140-9D35-BF7D8AF8A067}">
      <dgm:prSet/>
      <dgm:spPr/>
      <dgm:t>
        <a:bodyPr/>
        <a:lstStyle/>
        <a:p>
          <a:endParaRPr lang="en-US"/>
        </a:p>
      </dgm:t>
    </dgm:pt>
    <dgm:pt modelId="{7B079A50-DF5E-0A4C-9491-2FBAFC0F785B}">
      <dgm:prSet phldrT="[Text]"/>
      <dgm:spPr>
        <a:solidFill>
          <a:schemeClr val="accent6">
            <a:lumMod val="50000"/>
          </a:schemeClr>
        </a:solidFill>
      </dgm:spPr>
      <dgm:t>
        <a:bodyPr/>
        <a:lstStyle/>
        <a:p>
          <a:r>
            <a:rPr lang="en-US" dirty="0"/>
            <a:t>Exploration</a:t>
          </a:r>
        </a:p>
      </dgm:t>
    </dgm:pt>
    <dgm:pt modelId="{BA902E5D-518F-0749-86BA-04AA510BA959}" type="parTrans" cxnId="{A454DBA0-21A9-3941-9DF2-4DD870F537A3}">
      <dgm:prSet/>
      <dgm:spPr/>
      <dgm:t>
        <a:bodyPr/>
        <a:lstStyle/>
        <a:p>
          <a:endParaRPr lang="en-US"/>
        </a:p>
      </dgm:t>
    </dgm:pt>
    <dgm:pt modelId="{00735B98-C924-5743-B429-DBBBDEA50165}" type="sibTrans" cxnId="{A454DBA0-21A9-3941-9DF2-4DD870F537A3}">
      <dgm:prSet/>
      <dgm:spPr>
        <a:solidFill>
          <a:schemeClr val="accent6">
            <a:lumMod val="50000"/>
          </a:schemeClr>
        </a:solidFill>
      </dgm:spPr>
      <dgm:t>
        <a:bodyPr/>
        <a:lstStyle/>
        <a:p>
          <a:endParaRPr lang="en-US"/>
        </a:p>
      </dgm:t>
    </dgm:pt>
    <dgm:pt modelId="{EB4866D8-1266-8945-89C4-F4CD4F9D8A6F}">
      <dgm:prSet phldrT="[Text]"/>
      <dgm:spPr/>
      <dgm:t>
        <a:bodyPr/>
        <a:lstStyle/>
        <a:p>
          <a:r>
            <a:rPr lang="en-US" dirty="0"/>
            <a:t>Modeling</a:t>
          </a:r>
        </a:p>
      </dgm:t>
    </dgm:pt>
    <dgm:pt modelId="{4276625C-E1F0-F840-90D6-CE76DDBB799C}" type="parTrans" cxnId="{A1CEA2E5-F1DD-EF48-A85B-4A04D4565509}">
      <dgm:prSet/>
      <dgm:spPr/>
      <dgm:t>
        <a:bodyPr/>
        <a:lstStyle/>
        <a:p>
          <a:endParaRPr lang="en-US"/>
        </a:p>
      </dgm:t>
    </dgm:pt>
    <dgm:pt modelId="{206E47A8-99B6-484A-AD35-04DCB9238B9B}" type="sibTrans" cxnId="{A1CEA2E5-F1DD-EF48-A85B-4A04D4565509}">
      <dgm:prSet/>
      <dgm:spPr/>
      <dgm:t>
        <a:bodyPr/>
        <a:lstStyle/>
        <a:p>
          <a:endParaRPr lang="en-US"/>
        </a:p>
      </dgm:t>
    </dgm:pt>
    <dgm:pt modelId="{F9BD6EF9-8382-F144-B9CD-FB838C6C03F9}">
      <dgm:prSet phldrT="[Text]"/>
      <dgm:spPr/>
      <dgm:t>
        <a:bodyPr/>
        <a:lstStyle/>
        <a:p>
          <a:r>
            <a:rPr lang="en-US" dirty="0"/>
            <a:t>Get Data</a:t>
          </a:r>
        </a:p>
      </dgm:t>
    </dgm:pt>
    <dgm:pt modelId="{137D12B5-70FE-6847-BD89-CA99FC0D41AD}" type="parTrans" cxnId="{890194DD-304B-C447-9AF3-AFAE634C6D43}">
      <dgm:prSet/>
      <dgm:spPr/>
      <dgm:t>
        <a:bodyPr/>
        <a:lstStyle/>
        <a:p>
          <a:endParaRPr lang="en-US"/>
        </a:p>
      </dgm:t>
    </dgm:pt>
    <dgm:pt modelId="{49EC0DFE-61E7-374D-A1BD-7617E9E9166B}" type="sibTrans" cxnId="{890194DD-304B-C447-9AF3-AFAE634C6D43}">
      <dgm:prSet/>
      <dgm:spPr/>
      <dgm:t>
        <a:bodyPr/>
        <a:lstStyle/>
        <a:p>
          <a:endParaRPr lang="en-US"/>
        </a:p>
      </dgm:t>
    </dgm:pt>
    <dgm:pt modelId="{C8AF58C4-450C-0C4C-83CB-1474D3ADA25F}">
      <dgm:prSet phldrT="[Text]"/>
      <dgm:spPr/>
      <dgm:t>
        <a:bodyPr/>
        <a:lstStyle/>
        <a:p>
          <a:r>
            <a:rPr lang="en-US" dirty="0"/>
            <a:t>Store Data</a:t>
          </a:r>
        </a:p>
      </dgm:t>
    </dgm:pt>
    <dgm:pt modelId="{DEBC2A1C-65D7-5E43-945C-60BBA4631011}" type="parTrans" cxnId="{43B9E771-FA74-B642-9EED-7FE4A7CDF11A}">
      <dgm:prSet/>
      <dgm:spPr/>
      <dgm:t>
        <a:bodyPr/>
        <a:lstStyle/>
        <a:p>
          <a:endParaRPr lang="en-US"/>
        </a:p>
      </dgm:t>
    </dgm:pt>
    <dgm:pt modelId="{51773514-44C5-134E-A69D-D30DCA75AB37}" type="sibTrans" cxnId="{43B9E771-FA74-B642-9EED-7FE4A7CDF11A}">
      <dgm:prSet/>
      <dgm:spPr/>
      <dgm:t>
        <a:bodyPr/>
        <a:lstStyle/>
        <a:p>
          <a:endParaRPr lang="en-US"/>
        </a:p>
      </dgm:t>
    </dgm:pt>
    <dgm:pt modelId="{761579F4-10DF-F244-9532-25DEF4807D83}">
      <dgm:prSet phldrT="[Text]"/>
      <dgm:spPr/>
      <dgm:t>
        <a:bodyPr/>
        <a:lstStyle/>
        <a:p>
          <a:r>
            <a:rPr lang="en-US" dirty="0"/>
            <a:t>Link Data</a:t>
          </a:r>
        </a:p>
      </dgm:t>
    </dgm:pt>
    <dgm:pt modelId="{4C55FAFB-140B-EA49-9492-2DC8E373D8C0}" type="parTrans" cxnId="{445B7ADC-F7C5-5046-9BEE-3618E0EEE919}">
      <dgm:prSet/>
      <dgm:spPr/>
      <dgm:t>
        <a:bodyPr/>
        <a:lstStyle/>
        <a:p>
          <a:endParaRPr lang="en-US"/>
        </a:p>
      </dgm:t>
    </dgm:pt>
    <dgm:pt modelId="{3543ED0F-366F-8D44-8E9F-A843D81464D5}" type="sibTrans" cxnId="{445B7ADC-F7C5-5046-9BEE-3618E0EEE919}">
      <dgm:prSet/>
      <dgm:spPr/>
      <dgm:t>
        <a:bodyPr/>
        <a:lstStyle/>
        <a:p>
          <a:endParaRPr lang="en-US"/>
        </a:p>
      </dgm:t>
    </dgm:pt>
    <dgm:pt modelId="{5FE83F24-F694-6A4B-99C0-78300CB546E1}">
      <dgm:prSet phldrT="[Text]"/>
      <dgm:spPr/>
      <dgm:t>
        <a:bodyPr/>
        <a:lstStyle/>
        <a:p>
          <a:r>
            <a:rPr lang="en-US" dirty="0"/>
            <a:t>Rows</a:t>
          </a:r>
        </a:p>
      </dgm:t>
    </dgm:pt>
    <dgm:pt modelId="{E15C2973-AC33-0145-8745-682DFB76DED0}" type="parTrans" cxnId="{ED970163-ECEE-D849-9B40-616074ECBD3F}">
      <dgm:prSet/>
      <dgm:spPr/>
      <dgm:t>
        <a:bodyPr/>
        <a:lstStyle/>
        <a:p>
          <a:endParaRPr lang="en-US"/>
        </a:p>
      </dgm:t>
    </dgm:pt>
    <dgm:pt modelId="{A1EBC4F8-774A-B045-880A-03E7D798D46B}" type="sibTrans" cxnId="{ED970163-ECEE-D849-9B40-616074ECBD3F}">
      <dgm:prSet/>
      <dgm:spPr/>
      <dgm:t>
        <a:bodyPr/>
        <a:lstStyle/>
        <a:p>
          <a:endParaRPr lang="en-US"/>
        </a:p>
      </dgm:t>
    </dgm:pt>
    <dgm:pt modelId="{471C43CE-832D-774D-BB7A-57512EFB5879}">
      <dgm:prSet phldrT="[Text]"/>
      <dgm:spPr/>
      <dgm:t>
        <a:bodyPr/>
        <a:lstStyle/>
        <a:p>
          <a:r>
            <a:rPr lang="en-US" dirty="0"/>
            <a:t>Features</a:t>
          </a:r>
        </a:p>
      </dgm:t>
    </dgm:pt>
    <dgm:pt modelId="{C2B9F4EE-A410-1B4C-9D53-DB22DB03D31F}" type="parTrans" cxnId="{E7042CE6-A233-CB47-A6F5-D0D71F329C45}">
      <dgm:prSet/>
      <dgm:spPr/>
      <dgm:t>
        <a:bodyPr/>
        <a:lstStyle/>
        <a:p>
          <a:endParaRPr lang="en-US"/>
        </a:p>
      </dgm:t>
    </dgm:pt>
    <dgm:pt modelId="{DE50C641-CD08-A846-B7EB-02241BA70688}" type="sibTrans" cxnId="{E7042CE6-A233-CB47-A6F5-D0D71F329C45}">
      <dgm:prSet/>
      <dgm:spPr/>
      <dgm:t>
        <a:bodyPr/>
        <a:lstStyle/>
        <a:p>
          <a:endParaRPr lang="en-US"/>
        </a:p>
      </dgm:t>
    </dgm:pt>
    <dgm:pt modelId="{6E882DEC-3034-E942-B5AA-2835D77DD5C8}">
      <dgm:prSet phldrT="[Text]"/>
      <dgm:spPr/>
      <dgm:t>
        <a:bodyPr/>
        <a:lstStyle/>
        <a:p>
          <a:r>
            <a:rPr lang="en-US" dirty="0"/>
            <a:t>Labels</a:t>
          </a:r>
        </a:p>
      </dgm:t>
    </dgm:pt>
    <dgm:pt modelId="{11E32BAA-4A06-9844-B381-3F8D7D686934}" type="parTrans" cxnId="{9A8098B2-9CE9-D942-9547-38EF361DD3D4}">
      <dgm:prSet/>
      <dgm:spPr/>
      <dgm:t>
        <a:bodyPr/>
        <a:lstStyle/>
        <a:p>
          <a:endParaRPr lang="en-US"/>
        </a:p>
      </dgm:t>
    </dgm:pt>
    <dgm:pt modelId="{DE8B183B-7E7F-5749-9A67-A6C365A09A85}" type="sibTrans" cxnId="{9A8098B2-9CE9-D942-9547-38EF361DD3D4}">
      <dgm:prSet/>
      <dgm:spPr/>
      <dgm:t>
        <a:bodyPr/>
        <a:lstStyle/>
        <a:p>
          <a:endParaRPr lang="en-US"/>
        </a:p>
      </dgm:t>
    </dgm:pt>
    <dgm:pt modelId="{AE199458-77CF-8440-8970-F024006EA226}">
      <dgm:prSet phldrT="[Text]"/>
      <dgm:spPr>
        <a:solidFill>
          <a:srgbClr val="00B0F0"/>
        </a:solidFill>
      </dgm:spPr>
      <dgm:t>
        <a:bodyPr/>
        <a:lstStyle/>
        <a:p>
          <a:r>
            <a:rPr lang="en-US" dirty="0"/>
            <a:t>Model Selection</a:t>
          </a:r>
        </a:p>
      </dgm:t>
    </dgm:pt>
    <dgm:pt modelId="{8FD87771-F4E1-DC47-B38A-8EDD08A5C725}" type="parTrans" cxnId="{8497B9D0-5691-E848-8EE3-C51BC656F8B1}">
      <dgm:prSet/>
      <dgm:spPr/>
      <dgm:t>
        <a:bodyPr/>
        <a:lstStyle/>
        <a:p>
          <a:endParaRPr lang="en-US"/>
        </a:p>
      </dgm:t>
    </dgm:pt>
    <dgm:pt modelId="{89DBDFDC-5EB5-0B49-A8D0-DB22ECB982AF}" type="sibTrans" cxnId="{8497B9D0-5691-E848-8EE3-C51BC656F8B1}">
      <dgm:prSet/>
      <dgm:spPr>
        <a:solidFill>
          <a:srgbClr val="00B0F0"/>
        </a:solidFill>
      </dgm:spPr>
      <dgm:t>
        <a:bodyPr/>
        <a:lstStyle/>
        <a:p>
          <a:endParaRPr lang="en-US"/>
        </a:p>
      </dgm:t>
    </dgm:pt>
    <dgm:pt modelId="{86AA592B-D489-5D4D-93FE-79A538493DA3}">
      <dgm:prSet phldrT="[Text]"/>
      <dgm:spPr>
        <a:solidFill>
          <a:srgbClr val="00B0F0"/>
        </a:solidFill>
      </dgm:spPr>
      <dgm:t>
        <a:bodyPr/>
        <a:lstStyle/>
        <a:p>
          <a:r>
            <a:rPr lang="en-US" dirty="0"/>
            <a:t>Train-Test Splits</a:t>
          </a:r>
        </a:p>
      </dgm:t>
    </dgm:pt>
    <dgm:pt modelId="{06E1BE15-F8C7-9C4D-A90E-557728BBB1D3}" type="parTrans" cxnId="{09F5B15E-E1AD-2E4A-AFF2-C91E75C311A9}">
      <dgm:prSet/>
      <dgm:spPr/>
      <dgm:t>
        <a:bodyPr/>
        <a:lstStyle/>
        <a:p>
          <a:endParaRPr lang="en-US"/>
        </a:p>
      </dgm:t>
    </dgm:pt>
    <dgm:pt modelId="{9EB8E24C-CDF4-7B49-8A25-38E38E64AA9F}" type="sibTrans" cxnId="{09F5B15E-E1AD-2E4A-AFF2-C91E75C311A9}">
      <dgm:prSet/>
      <dgm:spPr/>
      <dgm:t>
        <a:bodyPr/>
        <a:lstStyle/>
        <a:p>
          <a:endParaRPr lang="en-US"/>
        </a:p>
      </dgm:t>
    </dgm:pt>
    <dgm:pt modelId="{69F25C00-F7E1-8B47-8544-B81240B6C7F2}">
      <dgm:prSet phldrT="[Text]"/>
      <dgm:spPr>
        <a:solidFill>
          <a:srgbClr val="00B0F0"/>
        </a:solidFill>
      </dgm:spPr>
      <dgm:t>
        <a:bodyPr/>
        <a:lstStyle/>
        <a:p>
          <a:r>
            <a:rPr lang="en-US" dirty="0"/>
            <a:t>Performance Metrics</a:t>
          </a:r>
        </a:p>
      </dgm:t>
    </dgm:pt>
    <dgm:pt modelId="{258EB4FC-8DB3-204B-AE19-757E57DBF8E2}" type="parTrans" cxnId="{FC1AC939-5A01-D84B-8800-0E045D0F93C8}">
      <dgm:prSet/>
      <dgm:spPr/>
      <dgm:t>
        <a:bodyPr/>
        <a:lstStyle/>
        <a:p>
          <a:endParaRPr lang="en-US"/>
        </a:p>
      </dgm:t>
    </dgm:pt>
    <dgm:pt modelId="{2C4AF3F2-4BEF-1E41-A9DC-C2CCA7D68218}" type="sibTrans" cxnId="{FC1AC939-5A01-D84B-8800-0E045D0F93C8}">
      <dgm:prSet/>
      <dgm:spPr/>
      <dgm:t>
        <a:bodyPr/>
        <a:lstStyle/>
        <a:p>
          <a:endParaRPr lang="en-US"/>
        </a:p>
      </dgm:t>
    </dgm:pt>
    <dgm:pt modelId="{882FED25-8C48-F941-A0FE-6B2DFF5CD464}">
      <dgm:prSet phldrT="[Text]"/>
      <dgm:spPr>
        <a:solidFill>
          <a:schemeClr val="tx1">
            <a:lumMod val="65000"/>
            <a:lumOff val="35000"/>
          </a:schemeClr>
        </a:solidFill>
      </dgm:spPr>
      <dgm:t>
        <a:bodyPr/>
        <a:lstStyle/>
        <a:p>
          <a:r>
            <a:rPr lang="en-US" dirty="0"/>
            <a:t>Model Interpretation</a:t>
          </a:r>
        </a:p>
      </dgm:t>
    </dgm:pt>
    <dgm:pt modelId="{B419AD8C-EBD7-5443-9C93-E4B849DE07B6}" type="parTrans" cxnId="{467F9BED-D392-3940-B061-1699282DB62A}">
      <dgm:prSet/>
      <dgm:spPr/>
      <dgm:t>
        <a:bodyPr/>
        <a:lstStyle/>
        <a:p>
          <a:endParaRPr lang="en-US"/>
        </a:p>
      </dgm:t>
    </dgm:pt>
    <dgm:pt modelId="{030A6B87-CA32-C340-A552-365F7A05C57F}" type="sibTrans" cxnId="{467F9BED-D392-3940-B061-1699282DB62A}">
      <dgm:prSet/>
      <dgm:spPr>
        <a:solidFill>
          <a:schemeClr val="bg2"/>
        </a:solidFill>
      </dgm:spPr>
      <dgm:t>
        <a:bodyPr/>
        <a:lstStyle/>
        <a:p>
          <a:endParaRPr lang="en-US"/>
        </a:p>
      </dgm:t>
    </dgm:pt>
    <dgm:pt modelId="{60FEA49A-52E5-FB49-B9D7-919B8E8D64F4}">
      <dgm:prSet/>
      <dgm:spPr>
        <a:solidFill>
          <a:schemeClr val="accent6">
            <a:lumMod val="50000"/>
          </a:schemeClr>
        </a:solidFill>
      </dgm:spPr>
      <dgm:t>
        <a:bodyPr/>
        <a:lstStyle/>
        <a:p>
          <a:r>
            <a:rPr lang="en-US" dirty="0"/>
            <a:t>Entities</a:t>
          </a:r>
        </a:p>
      </dgm:t>
    </dgm:pt>
    <dgm:pt modelId="{7E8F7D45-586B-A641-B509-72E0E3DB9800}" type="parTrans" cxnId="{B650C331-3E4A-9142-9766-ADC1499BB1FB}">
      <dgm:prSet/>
      <dgm:spPr/>
      <dgm:t>
        <a:bodyPr/>
        <a:lstStyle/>
        <a:p>
          <a:endParaRPr lang="en-US"/>
        </a:p>
      </dgm:t>
    </dgm:pt>
    <dgm:pt modelId="{E893C522-81CE-8546-BA58-AAD1F1CCD417}" type="sibTrans" cxnId="{B650C331-3E4A-9142-9766-ADC1499BB1FB}">
      <dgm:prSet/>
      <dgm:spPr/>
      <dgm:t>
        <a:bodyPr/>
        <a:lstStyle/>
        <a:p>
          <a:endParaRPr lang="en-US"/>
        </a:p>
      </dgm:t>
    </dgm:pt>
    <dgm:pt modelId="{8933D80B-03CB-154C-805F-13221DB1B822}">
      <dgm:prSet/>
      <dgm:spPr>
        <a:solidFill>
          <a:schemeClr val="accent6">
            <a:lumMod val="50000"/>
          </a:schemeClr>
        </a:solidFill>
      </dgm:spPr>
      <dgm:t>
        <a:bodyPr/>
        <a:lstStyle/>
        <a:p>
          <a:r>
            <a:rPr lang="en-US" dirty="0"/>
            <a:t>temporal</a:t>
          </a:r>
        </a:p>
      </dgm:t>
    </dgm:pt>
    <dgm:pt modelId="{05F6BE08-6836-6D4D-951F-A258F2E08662}" type="parTrans" cxnId="{01877F06-0601-234E-B04A-2AADE4C2D154}">
      <dgm:prSet/>
      <dgm:spPr/>
      <dgm:t>
        <a:bodyPr/>
        <a:lstStyle/>
        <a:p>
          <a:endParaRPr lang="en-US"/>
        </a:p>
      </dgm:t>
    </dgm:pt>
    <dgm:pt modelId="{59F6EB62-364A-E44D-A61C-CEA12AA8589C}" type="sibTrans" cxnId="{01877F06-0601-234E-B04A-2AADE4C2D154}">
      <dgm:prSet/>
      <dgm:spPr/>
      <dgm:t>
        <a:bodyPr/>
        <a:lstStyle/>
        <a:p>
          <a:endParaRPr lang="en-US"/>
        </a:p>
      </dgm:t>
    </dgm:pt>
    <dgm:pt modelId="{B1557D1B-A1F8-FC4B-B50D-EA46AEAC83E2}">
      <dgm:prSet/>
      <dgm:spPr>
        <a:solidFill>
          <a:schemeClr val="accent6">
            <a:lumMod val="50000"/>
          </a:schemeClr>
        </a:solidFill>
      </dgm:spPr>
      <dgm:t>
        <a:bodyPr/>
        <a:lstStyle/>
        <a:p>
          <a:r>
            <a:rPr lang="en-US" dirty="0"/>
            <a:t>Spatial</a:t>
          </a:r>
        </a:p>
      </dgm:t>
    </dgm:pt>
    <dgm:pt modelId="{301BEF8E-62FD-F942-ABEC-722E78A30EAC}" type="parTrans" cxnId="{0D418D49-B127-3C44-AF37-A060A5F8F42E}">
      <dgm:prSet/>
      <dgm:spPr/>
      <dgm:t>
        <a:bodyPr/>
        <a:lstStyle/>
        <a:p>
          <a:endParaRPr lang="en-US"/>
        </a:p>
      </dgm:t>
    </dgm:pt>
    <dgm:pt modelId="{76EC83BA-130D-EA44-8EE3-6264D4A2F0C7}" type="sibTrans" cxnId="{0D418D49-B127-3C44-AF37-A060A5F8F42E}">
      <dgm:prSet/>
      <dgm:spPr/>
      <dgm:t>
        <a:bodyPr/>
        <a:lstStyle/>
        <a:p>
          <a:endParaRPr lang="en-US"/>
        </a:p>
      </dgm:t>
    </dgm:pt>
    <dgm:pt modelId="{DDAC47D6-F859-4340-B28C-6D49EE097740}">
      <dgm:prSet/>
      <dgm:spPr>
        <a:solidFill>
          <a:schemeClr val="accent6">
            <a:lumMod val="50000"/>
          </a:schemeClr>
        </a:solidFill>
      </dgm:spPr>
      <dgm:t>
        <a:bodyPr/>
        <a:lstStyle/>
        <a:p>
          <a:r>
            <a:rPr lang="en-US" dirty="0"/>
            <a:t>…</a:t>
          </a:r>
        </a:p>
      </dgm:t>
    </dgm:pt>
    <dgm:pt modelId="{5B556703-BE01-8848-BE27-5969CF3D2B5D}" type="parTrans" cxnId="{B5AA2D8B-61D5-DB43-8D06-4875A7EB0CBD}">
      <dgm:prSet/>
      <dgm:spPr/>
      <dgm:t>
        <a:bodyPr/>
        <a:lstStyle/>
        <a:p>
          <a:endParaRPr lang="en-US"/>
        </a:p>
      </dgm:t>
    </dgm:pt>
    <dgm:pt modelId="{0A2D5029-F7E5-6C47-9CF0-D5505B2F8FFB}" type="sibTrans" cxnId="{B5AA2D8B-61D5-DB43-8D06-4875A7EB0CBD}">
      <dgm:prSet/>
      <dgm:spPr/>
      <dgm:t>
        <a:bodyPr/>
        <a:lstStyle/>
        <a:p>
          <a:endParaRPr lang="en-US"/>
        </a:p>
      </dgm:t>
    </dgm:pt>
    <dgm:pt modelId="{4861F807-1580-8C4F-9C33-66D2EDE9ABAD}">
      <dgm:prSet phldrT="[Text]"/>
      <dgm:spPr/>
      <dgm:t>
        <a:bodyPr/>
        <a:lstStyle/>
        <a:p>
          <a:r>
            <a:rPr lang="en-US" dirty="0"/>
            <a:t>Models</a:t>
          </a:r>
        </a:p>
      </dgm:t>
    </dgm:pt>
    <dgm:pt modelId="{8CC078C6-7EFD-9A46-B445-021F345DCF5A}" type="parTrans" cxnId="{881C745A-6BF5-1846-9762-D162446F8EE8}">
      <dgm:prSet/>
      <dgm:spPr/>
      <dgm:t>
        <a:bodyPr/>
        <a:lstStyle/>
        <a:p>
          <a:endParaRPr lang="en-US"/>
        </a:p>
      </dgm:t>
    </dgm:pt>
    <dgm:pt modelId="{5D77E747-1467-6249-A64A-E8E192C48D64}" type="sibTrans" cxnId="{881C745A-6BF5-1846-9762-D162446F8EE8}">
      <dgm:prSet/>
      <dgm:spPr/>
      <dgm:t>
        <a:bodyPr/>
        <a:lstStyle/>
        <a:p>
          <a:endParaRPr lang="en-US"/>
        </a:p>
      </dgm:t>
    </dgm:pt>
    <dgm:pt modelId="{917501D8-12A6-0D43-82EB-9B8BF9A095D6}">
      <dgm:prSet phldrT="[Text]"/>
      <dgm:spPr/>
      <dgm:t>
        <a:bodyPr/>
        <a:lstStyle/>
        <a:p>
          <a:r>
            <a:rPr lang="en-US" dirty="0"/>
            <a:t>Dealing with Bias and Fairness</a:t>
          </a:r>
        </a:p>
      </dgm:t>
    </dgm:pt>
    <dgm:pt modelId="{2189082E-6C82-944A-BE92-D9BC72270382}" type="parTrans" cxnId="{0E3C2485-CAF8-434B-89F0-893517E042E7}">
      <dgm:prSet/>
      <dgm:spPr/>
      <dgm:t>
        <a:bodyPr/>
        <a:lstStyle/>
        <a:p>
          <a:endParaRPr lang="en-US"/>
        </a:p>
      </dgm:t>
    </dgm:pt>
    <dgm:pt modelId="{04D5671A-AE7F-BD4E-9B86-A6A6425F59A8}" type="sibTrans" cxnId="{0E3C2485-CAF8-434B-89F0-893517E042E7}">
      <dgm:prSet/>
      <dgm:spPr/>
      <dgm:t>
        <a:bodyPr/>
        <a:lstStyle/>
        <a:p>
          <a:endParaRPr lang="en-US"/>
        </a:p>
      </dgm:t>
    </dgm:pt>
    <dgm:pt modelId="{1F12B085-E167-9940-8DCF-A46224752E8F}">
      <dgm:prSet phldrT="[Text]"/>
      <dgm:spPr>
        <a:solidFill>
          <a:schemeClr val="accent6">
            <a:lumMod val="50000"/>
          </a:schemeClr>
        </a:solidFill>
      </dgm:spPr>
      <dgm:t>
        <a:bodyPr/>
        <a:lstStyle/>
        <a:p>
          <a:r>
            <a:rPr lang="en-US" dirty="0"/>
            <a:t>Field Trial Design</a:t>
          </a:r>
        </a:p>
      </dgm:t>
    </dgm:pt>
    <dgm:pt modelId="{7A893FC9-C7B2-A646-8934-DEE2F8F265BA}" type="parTrans" cxnId="{87E2372F-44B8-7346-94AD-1B6CD49001EC}">
      <dgm:prSet/>
      <dgm:spPr/>
      <dgm:t>
        <a:bodyPr/>
        <a:lstStyle/>
        <a:p>
          <a:endParaRPr lang="en-US"/>
        </a:p>
      </dgm:t>
    </dgm:pt>
    <dgm:pt modelId="{59E7433E-EA1A-A445-8F72-1DCCEC9CF854}" type="sibTrans" cxnId="{87E2372F-44B8-7346-94AD-1B6CD49001EC}">
      <dgm:prSet/>
      <dgm:spPr>
        <a:solidFill>
          <a:schemeClr val="accent6">
            <a:lumMod val="50000"/>
          </a:schemeClr>
        </a:solidFill>
      </dgm:spPr>
      <dgm:t>
        <a:bodyPr/>
        <a:lstStyle/>
        <a:p>
          <a:endParaRPr lang="en-US"/>
        </a:p>
      </dgm:t>
    </dgm:pt>
    <dgm:pt modelId="{4300FFA5-0FE1-0644-9B26-EF0EC29D2E58}">
      <dgm:prSet phldrT="[Text]"/>
      <dgm:spPr/>
      <dgm:t>
        <a:bodyPr/>
        <a:lstStyle/>
        <a:p>
          <a:r>
            <a:rPr lang="en-US" dirty="0"/>
            <a:t>Deployment</a:t>
          </a:r>
        </a:p>
      </dgm:t>
    </dgm:pt>
    <dgm:pt modelId="{CD73BF7D-329F-4F42-9B2D-1C22A52FFC9D}" type="parTrans" cxnId="{E9A0EB78-92A5-5E4E-8437-0C6B9359762F}">
      <dgm:prSet/>
      <dgm:spPr/>
      <dgm:t>
        <a:bodyPr/>
        <a:lstStyle/>
        <a:p>
          <a:endParaRPr lang="en-US"/>
        </a:p>
      </dgm:t>
    </dgm:pt>
    <dgm:pt modelId="{2C4637A3-9257-AA41-A5B8-B87451C5F477}" type="sibTrans" cxnId="{E9A0EB78-92A5-5E4E-8437-0C6B9359762F}">
      <dgm:prSet/>
      <dgm:spPr/>
      <dgm:t>
        <a:bodyPr/>
        <a:lstStyle/>
        <a:p>
          <a:endParaRPr lang="en-US"/>
        </a:p>
      </dgm:t>
    </dgm:pt>
    <dgm:pt modelId="{B86E1618-0E2D-E84D-BCEB-2453703211F3}">
      <dgm:prSet phldrT="[Text]"/>
      <dgm:spPr>
        <a:solidFill>
          <a:srgbClr val="00B0F0"/>
        </a:solidFill>
      </dgm:spPr>
      <dgm:t>
        <a:bodyPr/>
        <a:lstStyle/>
        <a:p>
          <a:r>
            <a:rPr lang="en-US" dirty="0"/>
            <a:t>Monitoring</a:t>
          </a:r>
        </a:p>
      </dgm:t>
    </dgm:pt>
    <dgm:pt modelId="{4EFD42D0-7098-564F-980C-3F3CECAA5410}" type="parTrans" cxnId="{BE324233-F9AC-DC43-A89C-3F7FD9B5D466}">
      <dgm:prSet/>
      <dgm:spPr/>
      <dgm:t>
        <a:bodyPr/>
        <a:lstStyle/>
        <a:p>
          <a:endParaRPr lang="en-US"/>
        </a:p>
      </dgm:t>
    </dgm:pt>
    <dgm:pt modelId="{877FBD8C-7A3B-5E45-8830-1FEAB09A55C5}" type="sibTrans" cxnId="{BE324233-F9AC-DC43-A89C-3F7FD9B5D466}">
      <dgm:prSet/>
      <dgm:spPr/>
      <dgm:t>
        <a:bodyPr/>
        <a:lstStyle/>
        <a:p>
          <a:endParaRPr lang="en-US"/>
        </a:p>
      </dgm:t>
    </dgm:pt>
    <dgm:pt modelId="{63B03111-9832-1646-BDF4-5D9B749EF795}">
      <dgm:prSet phldrT="[Text]"/>
      <dgm:spPr>
        <a:solidFill>
          <a:schemeClr val="tx1">
            <a:lumMod val="65000"/>
            <a:lumOff val="35000"/>
          </a:schemeClr>
        </a:solidFill>
      </dgm:spPr>
      <dgm:t>
        <a:bodyPr/>
        <a:lstStyle/>
        <a:p>
          <a:r>
            <a:rPr lang="en-US" dirty="0"/>
            <a:t>Goals, Actions, Data, Analysis, Ethics</a:t>
          </a:r>
        </a:p>
      </dgm:t>
    </dgm:pt>
    <dgm:pt modelId="{1C812E3F-39E1-CF47-BBBD-159FAEC5C786}" type="parTrans" cxnId="{9F4BBA63-304C-604B-A391-58E4720B5BE5}">
      <dgm:prSet/>
      <dgm:spPr/>
      <dgm:t>
        <a:bodyPr/>
        <a:lstStyle/>
        <a:p>
          <a:endParaRPr lang="en-US"/>
        </a:p>
      </dgm:t>
    </dgm:pt>
    <dgm:pt modelId="{702B8123-1BB3-E349-AB4A-1A9D41698317}" type="sibTrans" cxnId="{9F4BBA63-304C-604B-A391-58E4720B5BE5}">
      <dgm:prSet/>
      <dgm:spPr/>
      <dgm:t>
        <a:bodyPr/>
        <a:lstStyle/>
        <a:p>
          <a:endParaRPr lang="en-US"/>
        </a:p>
      </dgm:t>
    </dgm:pt>
    <dgm:pt modelId="{CBF254FA-D4E0-B74E-A18D-AE53AEBD67CD}" type="pres">
      <dgm:prSet presAssocID="{E9FB0F4E-6967-3B44-A32F-E8B1C7AE98D5}" presName="diagram" presStyleCnt="0">
        <dgm:presLayoutVars>
          <dgm:dir/>
          <dgm:resizeHandles val="exact"/>
        </dgm:presLayoutVars>
      </dgm:prSet>
      <dgm:spPr/>
    </dgm:pt>
    <dgm:pt modelId="{B4D5E3D8-47D8-1A4C-9387-6DE60324DF6F}" type="pres">
      <dgm:prSet presAssocID="{75350DEC-25F7-F240-A4BF-3A92E80C52F5}" presName="node" presStyleLbl="node1" presStyleIdx="0" presStyleCnt="10">
        <dgm:presLayoutVars>
          <dgm:bulletEnabled val="1"/>
        </dgm:presLayoutVars>
      </dgm:prSet>
      <dgm:spPr/>
    </dgm:pt>
    <dgm:pt modelId="{A58869D2-B78E-DD40-ACB3-9F052F33CBCE}" type="pres">
      <dgm:prSet presAssocID="{BAC284C6-3986-1C48-93AC-8FEBC662ECEE}" presName="sibTrans" presStyleLbl="sibTrans2D1" presStyleIdx="0" presStyleCnt="9"/>
      <dgm:spPr/>
    </dgm:pt>
    <dgm:pt modelId="{814C8FA7-CFA6-FA42-8BC8-CD119ED58623}" type="pres">
      <dgm:prSet presAssocID="{BAC284C6-3986-1C48-93AC-8FEBC662ECEE}" presName="connectorText" presStyleLbl="sibTrans2D1" presStyleIdx="0" presStyleCnt="9"/>
      <dgm:spPr/>
    </dgm:pt>
    <dgm:pt modelId="{C234DD4B-5CB7-E549-AD0E-83532D584FCF}" type="pres">
      <dgm:prSet presAssocID="{4F2509E8-87E6-2347-B926-EB9BDDECA6FD}" presName="node" presStyleLbl="node1" presStyleIdx="1" presStyleCnt="10">
        <dgm:presLayoutVars>
          <dgm:bulletEnabled val="1"/>
        </dgm:presLayoutVars>
      </dgm:prSet>
      <dgm:spPr/>
    </dgm:pt>
    <dgm:pt modelId="{16C02E65-2210-C24E-8692-38A2A70EC148}" type="pres">
      <dgm:prSet presAssocID="{748D4455-259E-4245-ADD2-8DDAC2A60773}" presName="sibTrans" presStyleLbl="sibTrans2D1" presStyleIdx="1" presStyleCnt="9"/>
      <dgm:spPr/>
    </dgm:pt>
    <dgm:pt modelId="{7060A806-1549-3F45-A072-7BB9691C2D8D}" type="pres">
      <dgm:prSet presAssocID="{748D4455-259E-4245-ADD2-8DDAC2A60773}" presName="connectorText" presStyleLbl="sibTrans2D1" presStyleIdx="1" presStyleCnt="9"/>
      <dgm:spPr/>
    </dgm:pt>
    <dgm:pt modelId="{FBF1C564-B2B8-4C41-BE63-B8171F8EB76E}" type="pres">
      <dgm:prSet presAssocID="{7B079A50-DF5E-0A4C-9491-2FBAFC0F785B}" presName="node" presStyleLbl="node1" presStyleIdx="2" presStyleCnt="10">
        <dgm:presLayoutVars>
          <dgm:bulletEnabled val="1"/>
        </dgm:presLayoutVars>
      </dgm:prSet>
      <dgm:spPr/>
    </dgm:pt>
    <dgm:pt modelId="{680472FB-1DED-B043-9C18-8E9AFCBED6E9}" type="pres">
      <dgm:prSet presAssocID="{00735B98-C924-5743-B429-DBBBDEA50165}" presName="sibTrans" presStyleLbl="sibTrans2D1" presStyleIdx="2" presStyleCnt="9"/>
      <dgm:spPr/>
    </dgm:pt>
    <dgm:pt modelId="{002AA36D-CAF6-0343-B244-6F6849B9EB75}" type="pres">
      <dgm:prSet presAssocID="{00735B98-C924-5743-B429-DBBBDEA50165}" presName="connectorText" presStyleLbl="sibTrans2D1" presStyleIdx="2" presStyleCnt="9"/>
      <dgm:spPr/>
    </dgm:pt>
    <dgm:pt modelId="{CC8F3904-974E-2647-9B88-B6062079D1ED}" type="pres">
      <dgm:prSet presAssocID="{EB4866D8-1266-8945-89C4-F4CD4F9D8A6F}" presName="node" presStyleLbl="node1" presStyleIdx="3" presStyleCnt="10">
        <dgm:presLayoutVars>
          <dgm:bulletEnabled val="1"/>
        </dgm:presLayoutVars>
      </dgm:prSet>
      <dgm:spPr/>
    </dgm:pt>
    <dgm:pt modelId="{5383FDA3-64FA-604A-8CAF-995772572DB0}" type="pres">
      <dgm:prSet presAssocID="{206E47A8-99B6-484A-AD35-04DCB9238B9B}" presName="sibTrans" presStyleLbl="sibTrans2D1" presStyleIdx="3" presStyleCnt="9"/>
      <dgm:spPr/>
    </dgm:pt>
    <dgm:pt modelId="{AC48ED73-8B05-6041-911E-F23E178815C4}" type="pres">
      <dgm:prSet presAssocID="{206E47A8-99B6-484A-AD35-04DCB9238B9B}" presName="connectorText" presStyleLbl="sibTrans2D1" presStyleIdx="3" presStyleCnt="9"/>
      <dgm:spPr/>
    </dgm:pt>
    <dgm:pt modelId="{F11F753D-D453-BC4F-BACE-C4F8A11ECEA5}" type="pres">
      <dgm:prSet presAssocID="{AE199458-77CF-8440-8970-F024006EA226}" presName="node" presStyleLbl="node1" presStyleIdx="4" presStyleCnt="10">
        <dgm:presLayoutVars>
          <dgm:bulletEnabled val="1"/>
        </dgm:presLayoutVars>
      </dgm:prSet>
      <dgm:spPr/>
    </dgm:pt>
    <dgm:pt modelId="{F8E19199-589F-1946-8222-73EA4584121E}" type="pres">
      <dgm:prSet presAssocID="{89DBDFDC-5EB5-0B49-A8D0-DB22ECB982AF}" presName="sibTrans" presStyleLbl="sibTrans2D1" presStyleIdx="4" presStyleCnt="9"/>
      <dgm:spPr/>
    </dgm:pt>
    <dgm:pt modelId="{1E3ABFF9-C6C0-0441-8FEA-3F98FEF0374E}" type="pres">
      <dgm:prSet presAssocID="{89DBDFDC-5EB5-0B49-A8D0-DB22ECB982AF}" presName="connectorText" presStyleLbl="sibTrans2D1" presStyleIdx="4" presStyleCnt="9"/>
      <dgm:spPr/>
    </dgm:pt>
    <dgm:pt modelId="{529FCC09-4687-E147-80E8-2EB7609DC9CF}" type="pres">
      <dgm:prSet presAssocID="{882FED25-8C48-F941-A0FE-6B2DFF5CD464}" presName="node" presStyleLbl="node1" presStyleIdx="5" presStyleCnt="10">
        <dgm:presLayoutVars>
          <dgm:bulletEnabled val="1"/>
        </dgm:presLayoutVars>
      </dgm:prSet>
      <dgm:spPr/>
    </dgm:pt>
    <dgm:pt modelId="{5381123D-2C93-3241-8E06-B77D04CAE8EC}" type="pres">
      <dgm:prSet presAssocID="{030A6B87-CA32-C340-A552-365F7A05C57F}" presName="sibTrans" presStyleLbl="sibTrans2D1" presStyleIdx="5" presStyleCnt="9"/>
      <dgm:spPr/>
    </dgm:pt>
    <dgm:pt modelId="{2E3787C8-BF17-C343-9F7D-55355502CEE3}" type="pres">
      <dgm:prSet presAssocID="{030A6B87-CA32-C340-A552-365F7A05C57F}" presName="connectorText" presStyleLbl="sibTrans2D1" presStyleIdx="5" presStyleCnt="9"/>
      <dgm:spPr/>
    </dgm:pt>
    <dgm:pt modelId="{1850AAD1-4903-FE47-A71D-0B73E666CD99}" type="pres">
      <dgm:prSet presAssocID="{917501D8-12A6-0D43-82EB-9B8BF9A095D6}" presName="node" presStyleLbl="node1" presStyleIdx="6" presStyleCnt="10">
        <dgm:presLayoutVars>
          <dgm:bulletEnabled val="1"/>
        </dgm:presLayoutVars>
      </dgm:prSet>
      <dgm:spPr/>
    </dgm:pt>
    <dgm:pt modelId="{D7CE2DAE-ABF0-9641-AE1A-0DB79AEBD84A}" type="pres">
      <dgm:prSet presAssocID="{04D5671A-AE7F-BD4E-9B86-A6A6425F59A8}" presName="sibTrans" presStyleLbl="sibTrans2D1" presStyleIdx="6" presStyleCnt="9"/>
      <dgm:spPr/>
    </dgm:pt>
    <dgm:pt modelId="{DC4C8257-9496-D04B-A26B-2200A3FFE3E7}" type="pres">
      <dgm:prSet presAssocID="{04D5671A-AE7F-BD4E-9B86-A6A6425F59A8}" presName="connectorText" presStyleLbl="sibTrans2D1" presStyleIdx="6" presStyleCnt="9"/>
      <dgm:spPr/>
    </dgm:pt>
    <dgm:pt modelId="{0538887E-FF31-324E-B401-E87E44AFF0AA}" type="pres">
      <dgm:prSet presAssocID="{1F12B085-E167-9940-8DCF-A46224752E8F}" presName="node" presStyleLbl="node1" presStyleIdx="7" presStyleCnt="10">
        <dgm:presLayoutVars>
          <dgm:bulletEnabled val="1"/>
        </dgm:presLayoutVars>
      </dgm:prSet>
      <dgm:spPr/>
    </dgm:pt>
    <dgm:pt modelId="{92EB25B1-D4AE-754E-BD44-115E26D1FF80}" type="pres">
      <dgm:prSet presAssocID="{59E7433E-EA1A-A445-8F72-1DCCEC9CF854}" presName="sibTrans" presStyleLbl="sibTrans2D1" presStyleIdx="7" presStyleCnt="9"/>
      <dgm:spPr/>
    </dgm:pt>
    <dgm:pt modelId="{B4D2AADB-2320-D741-9683-970A9AF56C3E}" type="pres">
      <dgm:prSet presAssocID="{59E7433E-EA1A-A445-8F72-1DCCEC9CF854}" presName="connectorText" presStyleLbl="sibTrans2D1" presStyleIdx="7" presStyleCnt="9"/>
      <dgm:spPr/>
    </dgm:pt>
    <dgm:pt modelId="{C225C079-1737-3742-99A0-0A7B593214FB}" type="pres">
      <dgm:prSet presAssocID="{4300FFA5-0FE1-0644-9B26-EF0EC29D2E58}" presName="node" presStyleLbl="node1" presStyleIdx="8" presStyleCnt="10">
        <dgm:presLayoutVars>
          <dgm:bulletEnabled val="1"/>
        </dgm:presLayoutVars>
      </dgm:prSet>
      <dgm:spPr/>
    </dgm:pt>
    <dgm:pt modelId="{C8297064-9915-AB4E-A9CB-FFEA8FC197B9}" type="pres">
      <dgm:prSet presAssocID="{2C4637A3-9257-AA41-A5B8-B87451C5F477}" presName="sibTrans" presStyleLbl="sibTrans2D1" presStyleIdx="8" presStyleCnt="9"/>
      <dgm:spPr/>
    </dgm:pt>
    <dgm:pt modelId="{EDC8E22C-F874-6448-9DE8-54F7348385E0}" type="pres">
      <dgm:prSet presAssocID="{2C4637A3-9257-AA41-A5B8-B87451C5F477}" presName="connectorText" presStyleLbl="sibTrans2D1" presStyleIdx="8" presStyleCnt="9"/>
      <dgm:spPr/>
    </dgm:pt>
    <dgm:pt modelId="{098F0226-B690-1B45-B506-7C933BFB7998}" type="pres">
      <dgm:prSet presAssocID="{B86E1618-0E2D-E84D-BCEB-2453703211F3}" presName="node" presStyleLbl="node1" presStyleIdx="9" presStyleCnt="10">
        <dgm:presLayoutVars>
          <dgm:bulletEnabled val="1"/>
        </dgm:presLayoutVars>
      </dgm:prSet>
      <dgm:spPr/>
    </dgm:pt>
  </dgm:ptLst>
  <dgm:cxnLst>
    <dgm:cxn modelId="{B95DCD03-4AAD-4B42-9243-666F8DB599E8}" type="presOf" srcId="{8933D80B-03CB-154C-805F-13221DB1B822}" destId="{FBF1C564-B2B8-4C41-BE63-B8171F8EB76E}" srcOrd="0" destOrd="2" presId="urn:microsoft.com/office/officeart/2005/8/layout/process5"/>
    <dgm:cxn modelId="{30E4E603-88A2-FC48-B384-BE3A5BB6B8C0}" type="presOf" srcId="{BAC284C6-3986-1C48-93AC-8FEBC662ECEE}" destId="{814C8FA7-CFA6-FA42-8BC8-CD119ED58623}" srcOrd="1" destOrd="0" presId="urn:microsoft.com/office/officeart/2005/8/layout/process5"/>
    <dgm:cxn modelId="{B3721305-A4DC-1D4B-9870-E1245EA94AA1}" type="presOf" srcId="{5FE83F24-F694-6A4B-99C0-78300CB546E1}" destId="{CC8F3904-974E-2647-9B88-B6062079D1ED}" srcOrd="0" destOrd="1" presId="urn:microsoft.com/office/officeart/2005/8/layout/process5"/>
    <dgm:cxn modelId="{01877F06-0601-234E-B04A-2AADE4C2D154}" srcId="{7B079A50-DF5E-0A4C-9491-2FBAFC0F785B}" destId="{8933D80B-03CB-154C-805F-13221DB1B822}" srcOrd="1" destOrd="0" parTransId="{05F6BE08-6836-6D4D-951F-A258F2E08662}" sibTransId="{59F6EB62-364A-E44D-A61C-CEA12AA8589C}"/>
    <dgm:cxn modelId="{0E10E907-0ADA-4D45-9069-B9A3AC9E0310}" type="presOf" srcId="{7B079A50-DF5E-0A4C-9491-2FBAFC0F785B}" destId="{FBF1C564-B2B8-4C41-BE63-B8171F8EB76E}" srcOrd="0" destOrd="0" presId="urn:microsoft.com/office/officeart/2005/8/layout/process5"/>
    <dgm:cxn modelId="{D5992D08-7598-A94A-AD4C-62B4CD474D26}" type="presOf" srcId="{761579F4-10DF-F244-9532-25DEF4807D83}" destId="{C234DD4B-5CB7-E549-AD0E-83532D584FCF}" srcOrd="0" destOrd="3" presId="urn:microsoft.com/office/officeart/2005/8/layout/process5"/>
    <dgm:cxn modelId="{F62E5C0C-C9DB-474B-99E5-505C0287727A}" type="presOf" srcId="{B86E1618-0E2D-E84D-BCEB-2453703211F3}" destId="{098F0226-B690-1B45-B506-7C933BFB7998}" srcOrd="0" destOrd="0" presId="urn:microsoft.com/office/officeart/2005/8/layout/process5"/>
    <dgm:cxn modelId="{81D07A23-EA35-C94F-81FA-E72150079877}" srcId="{E9FB0F4E-6967-3B44-A32F-E8B1C7AE98D5}" destId="{75350DEC-25F7-F240-A4BF-3A92E80C52F5}" srcOrd="0" destOrd="0" parTransId="{965794C1-5767-E94D-8105-ED104B4D33E2}" sibTransId="{BAC284C6-3986-1C48-93AC-8FEBC662ECEE}"/>
    <dgm:cxn modelId="{BFD8C726-235C-FD40-B9F6-87513427E29C}" type="presOf" srcId="{4861F807-1580-8C4F-9C33-66D2EDE9ABAD}" destId="{CC8F3904-974E-2647-9B88-B6062079D1ED}" srcOrd="0" destOrd="4" presId="urn:microsoft.com/office/officeart/2005/8/layout/process5"/>
    <dgm:cxn modelId="{A5814027-F41C-1F45-84CD-3391AC53F8A5}" type="presOf" srcId="{DDAC47D6-F859-4340-B28C-6D49EE097740}" destId="{FBF1C564-B2B8-4C41-BE63-B8171F8EB76E}" srcOrd="0" destOrd="4" presId="urn:microsoft.com/office/officeart/2005/8/layout/process5"/>
    <dgm:cxn modelId="{4252FF2A-9D9C-154A-8E00-7845AEFA42A3}" type="presOf" srcId="{AE199458-77CF-8440-8970-F024006EA226}" destId="{F11F753D-D453-BC4F-BACE-C4F8A11ECEA5}" srcOrd="0" destOrd="0" presId="urn:microsoft.com/office/officeart/2005/8/layout/process5"/>
    <dgm:cxn modelId="{87E2372F-44B8-7346-94AD-1B6CD49001EC}" srcId="{E9FB0F4E-6967-3B44-A32F-E8B1C7AE98D5}" destId="{1F12B085-E167-9940-8DCF-A46224752E8F}" srcOrd="7" destOrd="0" parTransId="{7A893FC9-C7B2-A646-8934-DEE2F8F265BA}" sibTransId="{59E7433E-EA1A-A445-8F72-1DCCEC9CF854}"/>
    <dgm:cxn modelId="{B650C331-3E4A-9142-9766-ADC1499BB1FB}" srcId="{7B079A50-DF5E-0A4C-9491-2FBAFC0F785B}" destId="{60FEA49A-52E5-FB49-B9D7-919B8E8D64F4}" srcOrd="0" destOrd="0" parTransId="{7E8F7D45-586B-A641-B509-72E0E3DB9800}" sibTransId="{E893C522-81CE-8546-BA58-AAD1F1CCD417}"/>
    <dgm:cxn modelId="{BD857532-F26B-7C43-A239-905B90EF1A8C}" type="presOf" srcId="{E9FB0F4E-6967-3B44-A32F-E8B1C7AE98D5}" destId="{CBF254FA-D4E0-B74E-A18D-AE53AEBD67CD}" srcOrd="0" destOrd="0" presId="urn:microsoft.com/office/officeart/2005/8/layout/process5"/>
    <dgm:cxn modelId="{BE324233-F9AC-DC43-A89C-3F7FD9B5D466}" srcId="{E9FB0F4E-6967-3B44-A32F-E8B1C7AE98D5}" destId="{B86E1618-0E2D-E84D-BCEB-2453703211F3}" srcOrd="9" destOrd="0" parTransId="{4EFD42D0-7098-564F-980C-3F3CECAA5410}" sibTransId="{877FBD8C-7A3B-5E45-8830-1FEAB09A55C5}"/>
    <dgm:cxn modelId="{27375D36-313F-2A44-B2E2-0C6FE9D62D1A}" type="presOf" srcId="{75350DEC-25F7-F240-A4BF-3A92E80C52F5}" destId="{B4D5E3D8-47D8-1A4C-9387-6DE60324DF6F}" srcOrd="0" destOrd="0" presId="urn:microsoft.com/office/officeart/2005/8/layout/process5"/>
    <dgm:cxn modelId="{FC1AC939-5A01-D84B-8800-0E045D0F93C8}" srcId="{AE199458-77CF-8440-8970-F024006EA226}" destId="{69F25C00-F7E1-8B47-8544-B81240B6C7F2}" srcOrd="1" destOrd="0" parTransId="{258EB4FC-8DB3-204B-AE19-757E57DBF8E2}" sibTransId="{2C4AF3F2-4BEF-1E41-A9DC-C2CCA7D68218}"/>
    <dgm:cxn modelId="{DF8FAA3E-AA34-BD4E-87F8-31F1AB63A13B}" type="presOf" srcId="{748D4455-259E-4245-ADD2-8DDAC2A60773}" destId="{16C02E65-2210-C24E-8692-38A2A70EC148}" srcOrd="0" destOrd="0" presId="urn:microsoft.com/office/officeart/2005/8/layout/process5"/>
    <dgm:cxn modelId="{0D418D49-B127-3C44-AF37-A060A5F8F42E}" srcId="{7B079A50-DF5E-0A4C-9491-2FBAFC0F785B}" destId="{B1557D1B-A1F8-FC4B-B50D-EA46AEAC83E2}" srcOrd="2" destOrd="0" parTransId="{301BEF8E-62FD-F942-ABEC-722E78A30EAC}" sibTransId="{76EC83BA-130D-EA44-8EE3-6264D4A2F0C7}"/>
    <dgm:cxn modelId="{6A32B64F-6964-414F-AD07-B5887751C75C}" type="presOf" srcId="{882FED25-8C48-F941-A0FE-6B2DFF5CD464}" destId="{529FCC09-4687-E147-80E8-2EB7609DC9CF}" srcOrd="0" destOrd="0" presId="urn:microsoft.com/office/officeart/2005/8/layout/process5"/>
    <dgm:cxn modelId="{57E78F58-C4F1-C642-9A8E-4D1032FFACD8}" type="presOf" srcId="{471C43CE-832D-774D-BB7A-57512EFB5879}" destId="{CC8F3904-974E-2647-9B88-B6062079D1ED}" srcOrd="0" destOrd="3" presId="urn:microsoft.com/office/officeart/2005/8/layout/process5"/>
    <dgm:cxn modelId="{881C745A-6BF5-1846-9762-D162446F8EE8}" srcId="{EB4866D8-1266-8945-89C4-F4CD4F9D8A6F}" destId="{4861F807-1580-8C4F-9C33-66D2EDE9ABAD}" srcOrd="3" destOrd="0" parTransId="{8CC078C6-7EFD-9A46-B445-021F345DCF5A}" sibTransId="{5D77E747-1467-6249-A64A-E8E192C48D64}"/>
    <dgm:cxn modelId="{4D5E675C-49B8-1948-9D17-9FC44F33719A}" type="presOf" srcId="{59E7433E-EA1A-A445-8F72-1DCCEC9CF854}" destId="{B4D2AADB-2320-D741-9683-970A9AF56C3E}" srcOrd="1" destOrd="0" presId="urn:microsoft.com/office/officeart/2005/8/layout/process5"/>
    <dgm:cxn modelId="{09F5B15E-E1AD-2E4A-AFF2-C91E75C311A9}" srcId="{AE199458-77CF-8440-8970-F024006EA226}" destId="{86AA592B-D489-5D4D-93FE-79A538493DA3}" srcOrd="0" destOrd="0" parTransId="{06E1BE15-F8C7-9C4D-A90E-557728BBB1D3}" sibTransId="{9EB8E24C-CDF4-7B49-8A25-38E38E64AA9F}"/>
    <dgm:cxn modelId="{ED970163-ECEE-D849-9B40-616074ECBD3F}" srcId="{EB4866D8-1266-8945-89C4-F4CD4F9D8A6F}" destId="{5FE83F24-F694-6A4B-99C0-78300CB546E1}" srcOrd="0" destOrd="0" parTransId="{E15C2973-AC33-0145-8745-682DFB76DED0}" sibTransId="{A1EBC4F8-774A-B045-880A-03E7D798D46B}"/>
    <dgm:cxn modelId="{6C791863-053A-EA42-B1FD-F40E2AC8732E}" type="presOf" srcId="{6E882DEC-3034-E942-B5AA-2835D77DD5C8}" destId="{CC8F3904-974E-2647-9B88-B6062079D1ED}" srcOrd="0" destOrd="2" presId="urn:microsoft.com/office/officeart/2005/8/layout/process5"/>
    <dgm:cxn modelId="{9F4BBA63-304C-604B-A391-58E4720B5BE5}" srcId="{75350DEC-25F7-F240-A4BF-3A92E80C52F5}" destId="{63B03111-9832-1646-BDF4-5D9B749EF795}" srcOrd="0" destOrd="0" parTransId="{1C812E3F-39E1-CF47-BBBD-159FAEC5C786}" sibTransId="{702B8123-1BB3-E349-AB4A-1A9D41698317}"/>
    <dgm:cxn modelId="{315CA365-BBD4-8349-91E9-B1E78879A052}" type="presOf" srcId="{2C4637A3-9257-AA41-A5B8-B87451C5F477}" destId="{EDC8E22C-F874-6448-9DE8-54F7348385E0}" srcOrd="1" destOrd="0" presId="urn:microsoft.com/office/officeart/2005/8/layout/process5"/>
    <dgm:cxn modelId="{C0BF1A68-E872-0A45-B831-114F7AEF9B31}" type="presOf" srcId="{BAC284C6-3986-1C48-93AC-8FEBC662ECEE}" destId="{A58869D2-B78E-DD40-ACB3-9F052F33CBCE}" srcOrd="0" destOrd="0" presId="urn:microsoft.com/office/officeart/2005/8/layout/process5"/>
    <dgm:cxn modelId="{CCD2446D-140E-2448-AD38-D7354F2F5BD0}" type="presOf" srcId="{86AA592B-D489-5D4D-93FE-79A538493DA3}" destId="{F11F753D-D453-BC4F-BACE-C4F8A11ECEA5}" srcOrd="0" destOrd="1" presId="urn:microsoft.com/office/officeart/2005/8/layout/process5"/>
    <dgm:cxn modelId="{E1407870-18DB-5544-A0A5-2DE0EF6D62BF}" type="presOf" srcId="{EB4866D8-1266-8945-89C4-F4CD4F9D8A6F}" destId="{CC8F3904-974E-2647-9B88-B6062079D1ED}" srcOrd="0" destOrd="0" presId="urn:microsoft.com/office/officeart/2005/8/layout/process5"/>
    <dgm:cxn modelId="{43B9E771-FA74-B642-9EED-7FE4A7CDF11A}" srcId="{4F2509E8-87E6-2347-B926-EB9BDDECA6FD}" destId="{C8AF58C4-450C-0C4C-83CB-1474D3ADA25F}" srcOrd="1" destOrd="0" parTransId="{DEBC2A1C-65D7-5E43-945C-60BBA4631011}" sibTransId="{51773514-44C5-134E-A69D-D30DCA75AB37}"/>
    <dgm:cxn modelId="{BB741775-A4C8-C54B-B161-F15E4AF928EC}" type="presOf" srcId="{B1557D1B-A1F8-FC4B-B50D-EA46AEAC83E2}" destId="{FBF1C564-B2B8-4C41-BE63-B8171F8EB76E}" srcOrd="0" destOrd="3" presId="urn:microsoft.com/office/officeart/2005/8/layout/process5"/>
    <dgm:cxn modelId="{9BF83777-08E0-6140-9D35-BF7D8AF8A067}" srcId="{E9FB0F4E-6967-3B44-A32F-E8B1C7AE98D5}" destId="{4F2509E8-87E6-2347-B926-EB9BDDECA6FD}" srcOrd="1" destOrd="0" parTransId="{B4B1EEE1-8225-A643-B681-A7F3FC14ECAD}" sibTransId="{748D4455-259E-4245-ADD2-8DDAC2A60773}"/>
    <dgm:cxn modelId="{E9A0EB78-92A5-5E4E-8437-0C6B9359762F}" srcId="{E9FB0F4E-6967-3B44-A32F-E8B1C7AE98D5}" destId="{4300FFA5-0FE1-0644-9B26-EF0EC29D2E58}" srcOrd="8" destOrd="0" parTransId="{CD73BF7D-329F-4F42-9B2D-1C22A52FFC9D}" sibTransId="{2C4637A3-9257-AA41-A5B8-B87451C5F477}"/>
    <dgm:cxn modelId="{E1BE627B-6B84-9F41-8C17-2CB0A302B158}" type="presOf" srcId="{04D5671A-AE7F-BD4E-9B86-A6A6425F59A8}" destId="{D7CE2DAE-ABF0-9641-AE1A-0DB79AEBD84A}" srcOrd="0" destOrd="0" presId="urn:microsoft.com/office/officeart/2005/8/layout/process5"/>
    <dgm:cxn modelId="{1195907C-1741-0E4D-8E5E-6B3B4B259DEF}" type="presOf" srcId="{030A6B87-CA32-C340-A552-365F7A05C57F}" destId="{5381123D-2C93-3241-8E06-B77D04CAE8EC}" srcOrd="0" destOrd="0" presId="urn:microsoft.com/office/officeart/2005/8/layout/process5"/>
    <dgm:cxn modelId="{99C2797F-C2E2-3A4C-AAF0-DCC30D2AF05D}" type="presOf" srcId="{4F2509E8-87E6-2347-B926-EB9BDDECA6FD}" destId="{C234DD4B-5CB7-E549-AD0E-83532D584FCF}" srcOrd="0" destOrd="0" presId="urn:microsoft.com/office/officeart/2005/8/layout/process5"/>
    <dgm:cxn modelId="{85D7D382-FAAC-4F4E-84D6-7849E5E8FF0C}" type="presOf" srcId="{917501D8-12A6-0D43-82EB-9B8BF9A095D6}" destId="{1850AAD1-4903-FE47-A71D-0B73E666CD99}" srcOrd="0" destOrd="0" presId="urn:microsoft.com/office/officeart/2005/8/layout/process5"/>
    <dgm:cxn modelId="{0E3C2485-CAF8-434B-89F0-893517E042E7}" srcId="{E9FB0F4E-6967-3B44-A32F-E8B1C7AE98D5}" destId="{917501D8-12A6-0D43-82EB-9B8BF9A095D6}" srcOrd="6" destOrd="0" parTransId="{2189082E-6C82-944A-BE92-D9BC72270382}" sibTransId="{04D5671A-AE7F-BD4E-9B86-A6A6425F59A8}"/>
    <dgm:cxn modelId="{5F1D6487-750A-A04B-B6FA-5348ADB40AA1}" type="presOf" srcId="{2C4637A3-9257-AA41-A5B8-B87451C5F477}" destId="{C8297064-9915-AB4E-A9CB-FFEA8FC197B9}" srcOrd="0" destOrd="0" presId="urn:microsoft.com/office/officeart/2005/8/layout/process5"/>
    <dgm:cxn modelId="{B5AA2D8B-61D5-DB43-8D06-4875A7EB0CBD}" srcId="{7B079A50-DF5E-0A4C-9491-2FBAFC0F785B}" destId="{DDAC47D6-F859-4340-B28C-6D49EE097740}" srcOrd="3" destOrd="0" parTransId="{5B556703-BE01-8848-BE27-5969CF3D2B5D}" sibTransId="{0A2D5029-F7E5-6C47-9CF0-D5505B2F8FFB}"/>
    <dgm:cxn modelId="{94756F8D-4FC3-2F4F-8093-95D1E8FDA07D}" type="presOf" srcId="{89DBDFDC-5EB5-0B49-A8D0-DB22ECB982AF}" destId="{1E3ABFF9-C6C0-0441-8FEA-3F98FEF0374E}" srcOrd="1" destOrd="0" presId="urn:microsoft.com/office/officeart/2005/8/layout/process5"/>
    <dgm:cxn modelId="{78913F91-30D2-D14B-B80B-1BDF3244B2A6}" type="presOf" srcId="{1F12B085-E167-9940-8DCF-A46224752E8F}" destId="{0538887E-FF31-324E-B401-E87E44AFF0AA}" srcOrd="0" destOrd="0" presId="urn:microsoft.com/office/officeart/2005/8/layout/process5"/>
    <dgm:cxn modelId="{B494B79C-7119-2745-954F-0FE480A17145}" type="presOf" srcId="{C8AF58C4-450C-0C4C-83CB-1474D3ADA25F}" destId="{C234DD4B-5CB7-E549-AD0E-83532D584FCF}" srcOrd="0" destOrd="2" presId="urn:microsoft.com/office/officeart/2005/8/layout/process5"/>
    <dgm:cxn modelId="{A454DBA0-21A9-3941-9DF2-4DD870F537A3}" srcId="{E9FB0F4E-6967-3B44-A32F-E8B1C7AE98D5}" destId="{7B079A50-DF5E-0A4C-9491-2FBAFC0F785B}" srcOrd="2" destOrd="0" parTransId="{BA902E5D-518F-0749-86BA-04AA510BA959}" sibTransId="{00735B98-C924-5743-B429-DBBBDEA50165}"/>
    <dgm:cxn modelId="{8C017CA3-42AB-BD48-8C05-A5BDA2B79E4B}" type="presOf" srcId="{59E7433E-EA1A-A445-8F72-1DCCEC9CF854}" destId="{92EB25B1-D4AE-754E-BD44-115E26D1FF80}" srcOrd="0" destOrd="0" presId="urn:microsoft.com/office/officeart/2005/8/layout/process5"/>
    <dgm:cxn modelId="{88A5F4A3-745B-D44B-AEC4-67B96700A686}" type="presOf" srcId="{206E47A8-99B6-484A-AD35-04DCB9238B9B}" destId="{AC48ED73-8B05-6041-911E-F23E178815C4}" srcOrd="1" destOrd="0" presId="urn:microsoft.com/office/officeart/2005/8/layout/process5"/>
    <dgm:cxn modelId="{2038CBA5-A8B4-2F4F-88D5-D270FCD148DC}" type="presOf" srcId="{89DBDFDC-5EB5-0B49-A8D0-DB22ECB982AF}" destId="{F8E19199-589F-1946-8222-73EA4584121E}" srcOrd="0" destOrd="0" presId="urn:microsoft.com/office/officeart/2005/8/layout/process5"/>
    <dgm:cxn modelId="{9A8098B2-9CE9-D942-9547-38EF361DD3D4}" srcId="{EB4866D8-1266-8945-89C4-F4CD4F9D8A6F}" destId="{6E882DEC-3034-E942-B5AA-2835D77DD5C8}" srcOrd="1" destOrd="0" parTransId="{11E32BAA-4A06-9844-B381-3F8D7D686934}" sibTransId="{DE8B183B-7E7F-5749-9A67-A6C365A09A85}"/>
    <dgm:cxn modelId="{AA15AFB2-2C77-3142-AD36-8D6ED0CAACDE}" type="presOf" srcId="{04D5671A-AE7F-BD4E-9B86-A6A6425F59A8}" destId="{DC4C8257-9496-D04B-A26B-2200A3FFE3E7}" srcOrd="1" destOrd="0" presId="urn:microsoft.com/office/officeart/2005/8/layout/process5"/>
    <dgm:cxn modelId="{A56E20BA-CE81-3845-B63D-BDC1718CA0DA}" type="presOf" srcId="{F9BD6EF9-8382-F144-B9CD-FB838C6C03F9}" destId="{C234DD4B-5CB7-E549-AD0E-83532D584FCF}" srcOrd="0" destOrd="1" presId="urn:microsoft.com/office/officeart/2005/8/layout/process5"/>
    <dgm:cxn modelId="{B77E5BBC-E48A-9F44-93AA-F124CC378B7E}" type="presOf" srcId="{00735B98-C924-5743-B429-DBBBDEA50165}" destId="{680472FB-1DED-B043-9C18-8E9AFCBED6E9}" srcOrd="0" destOrd="0" presId="urn:microsoft.com/office/officeart/2005/8/layout/process5"/>
    <dgm:cxn modelId="{3DE395BD-2A5C-D449-AF86-99D3C112784F}" type="presOf" srcId="{748D4455-259E-4245-ADD2-8DDAC2A60773}" destId="{7060A806-1549-3F45-A072-7BB9691C2D8D}" srcOrd="1" destOrd="0" presId="urn:microsoft.com/office/officeart/2005/8/layout/process5"/>
    <dgm:cxn modelId="{871584CA-547D-DB48-94C4-0F86427D355B}" type="presOf" srcId="{63B03111-9832-1646-BDF4-5D9B749EF795}" destId="{B4D5E3D8-47D8-1A4C-9387-6DE60324DF6F}" srcOrd="0" destOrd="1" presId="urn:microsoft.com/office/officeart/2005/8/layout/process5"/>
    <dgm:cxn modelId="{7508F7CB-76FC-3043-811E-8A4CE7CBEBA3}" type="presOf" srcId="{60FEA49A-52E5-FB49-B9D7-919B8E8D64F4}" destId="{FBF1C564-B2B8-4C41-BE63-B8171F8EB76E}" srcOrd="0" destOrd="1" presId="urn:microsoft.com/office/officeart/2005/8/layout/process5"/>
    <dgm:cxn modelId="{A0E506CD-09B9-3549-9920-3C48F6D1CA55}" type="presOf" srcId="{69F25C00-F7E1-8B47-8544-B81240B6C7F2}" destId="{F11F753D-D453-BC4F-BACE-C4F8A11ECEA5}" srcOrd="0" destOrd="2" presId="urn:microsoft.com/office/officeart/2005/8/layout/process5"/>
    <dgm:cxn modelId="{8497B9D0-5691-E848-8EE3-C51BC656F8B1}" srcId="{E9FB0F4E-6967-3B44-A32F-E8B1C7AE98D5}" destId="{AE199458-77CF-8440-8970-F024006EA226}" srcOrd="4" destOrd="0" parTransId="{8FD87771-F4E1-DC47-B38A-8EDD08A5C725}" sibTransId="{89DBDFDC-5EB5-0B49-A8D0-DB22ECB982AF}"/>
    <dgm:cxn modelId="{445B7ADC-F7C5-5046-9BEE-3618E0EEE919}" srcId="{4F2509E8-87E6-2347-B926-EB9BDDECA6FD}" destId="{761579F4-10DF-F244-9532-25DEF4807D83}" srcOrd="2" destOrd="0" parTransId="{4C55FAFB-140B-EA49-9492-2DC8E373D8C0}" sibTransId="{3543ED0F-366F-8D44-8E9F-A843D81464D5}"/>
    <dgm:cxn modelId="{890194DD-304B-C447-9AF3-AFAE634C6D43}" srcId="{4F2509E8-87E6-2347-B926-EB9BDDECA6FD}" destId="{F9BD6EF9-8382-F144-B9CD-FB838C6C03F9}" srcOrd="0" destOrd="0" parTransId="{137D12B5-70FE-6847-BD89-CA99FC0D41AD}" sibTransId="{49EC0DFE-61E7-374D-A1BD-7617E9E9166B}"/>
    <dgm:cxn modelId="{2CEF06DE-6258-7440-8A8D-E90FA2F30839}" type="presOf" srcId="{4300FFA5-0FE1-0644-9B26-EF0EC29D2E58}" destId="{C225C079-1737-3742-99A0-0A7B593214FB}" srcOrd="0" destOrd="0" presId="urn:microsoft.com/office/officeart/2005/8/layout/process5"/>
    <dgm:cxn modelId="{A1CEA2E5-F1DD-EF48-A85B-4A04D4565509}" srcId="{E9FB0F4E-6967-3B44-A32F-E8B1C7AE98D5}" destId="{EB4866D8-1266-8945-89C4-F4CD4F9D8A6F}" srcOrd="3" destOrd="0" parTransId="{4276625C-E1F0-F840-90D6-CE76DDBB799C}" sibTransId="{206E47A8-99B6-484A-AD35-04DCB9238B9B}"/>
    <dgm:cxn modelId="{E7042CE6-A233-CB47-A6F5-D0D71F329C45}" srcId="{EB4866D8-1266-8945-89C4-F4CD4F9D8A6F}" destId="{471C43CE-832D-774D-BB7A-57512EFB5879}" srcOrd="2" destOrd="0" parTransId="{C2B9F4EE-A410-1B4C-9D53-DB22DB03D31F}" sibTransId="{DE50C641-CD08-A846-B7EB-02241BA70688}"/>
    <dgm:cxn modelId="{45F7F9E8-95D2-CA40-854F-9EFFBA8C51D6}" type="presOf" srcId="{206E47A8-99B6-484A-AD35-04DCB9238B9B}" destId="{5383FDA3-64FA-604A-8CAF-995772572DB0}" srcOrd="0" destOrd="0" presId="urn:microsoft.com/office/officeart/2005/8/layout/process5"/>
    <dgm:cxn modelId="{467F9BED-D392-3940-B061-1699282DB62A}" srcId="{E9FB0F4E-6967-3B44-A32F-E8B1C7AE98D5}" destId="{882FED25-8C48-F941-A0FE-6B2DFF5CD464}" srcOrd="5" destOrd="0" parTransId="{B419AD8C-EBD7-5443-9C93-E4B849DE07B6}" sibTransId="{030A6B87-CA32-C340-A552-365F7A05C57F}"/>
    <dgm:cxn modelId="{ACB3C1F8-AF17-F641-83DF-2B77AC2173F2}" type="presOf" srcId="{030A6B87-CA32-C340-A552-365F7A05C57F}" destId="{2E3787C8-BF17-C343-9F7D-55355502CEE3}" srcOrd="1" destOrd="0" presId="urn:microsoft.com/office/officeart/2005/8/layout/process5"/>
    <dgm:cxn modelId="{E57CD3FB-72DE-F644-89FB-39D8FB6599FA}" type="presOf" srcId="{00735B98-C924-5743-B429-DBBBDEA50165}" destId="{002AA36D-CAF6-0343-B244-6F6849B9EB75}" srcOrd="1" destOrd="0" presId="urn:microsoft.com/office/officeart/2005/8/layout/process5"/>
    <dgm:cxn modelId="{7F8A83C4-DF92-674F-9901-9E29B216E0A2}" type="presParOf" srcId="{CBF254FA-D4E0-B74E-A18D-AE53AEBD67CD}" destId="{B4D5E3D8-47D8-1A4C-9387-6DE60324DF6F}" srcOrd="0" destOrd="0" presId="urn:microsoft.com/office/officeart/2005/8/layout/process5"/>
    <dgm:cxn modelId="{A08B2B19-5656-5E46-BB58-7FE7B6C3A7C9}" type="presParOf" srcId="{CBF254FA-D4E0-B74E-A18D-AE53AEBD67CD}" destId="{A58869D2-B78E-DD40-ACB3-9F052F33CBCE}" srcOrd="1" destOrd="0" presId="urn:microsoft.com/office/officeart/2005/8/layout/process5"/>
    <dgm:cxn modelId="{C454612D-F0F0-E14D-8E48-86577D0681D6}" type="presParOf" srcId="{A58869D2-B78E-DD40-ACB3-9F052F33CBCE}" destId="{814C8FA7-CFA6-FA42-8BC8-CD119ED58623}" srcOrd="0" destOrd="0" presId="urn:microsoft.com/office/officeart/2005/8/layout/process5"/>
    <dgm:cxn modelId="{71DD84D1-0B88-C84F-AE6E-112D74268CE8}" type="presParOf" srcId="{CBF254FA-D4E0-B74E-A18D-AE53AEBD67CD}" destId="{C234DD4B-5CB7-E549-AD0E-83532D584FCF}" srcOrd="2" destOrd="0" presId="urn:microsoft.com/office/officeart/2005/8/layout/process5"/>
    <dgm:cxn modelId="{A6608B84-5BAF-A846-85DB-0D0B91E37986}" type="presParOf" srcId="{CBF254FA-D4E0-B74E-A18D-AE53AEBD67CD}" destId="{16C02E65-2210-C24E-8692-38A2A70EC148}" srcOrd="3" destOrd="0" presId="urn:microsoft.com/office/officeart/2005/8/layout/process5"/>
    <dgm:cxn modelId="{DDA86523-6C9F-E448-845B-0A42D6E12684}" type="presParOf" srcId="{16C02E65-2210-C24E-8692-38A2A70EC148}" destId="{7060A806-1549-3F45-A072-7BB9691C2D8D}" srcOrd="0" destOrd="0" presId="urn:microsoft.com/office/officeart/2005/8/layout/process5"/>
    <dgm:cxn modelId="{E512A88E-2481-0A4E-9C24-EB75ACF64300}" type="presParOf" srcId="{CBF254FA-D4E0-B74E-A18D-AE53AEBD67CD}" destId="{FBF1C564-B2B8-4C41-BE63-B8171F8EB76E}" srcOrd="4" destOrd="0" presId="urn:microsoft.com/office/officeart/2005/8/layout/process5"/>
    <dgm:cxn modelId="{9D8126B7-D264-0641-A0BE-EA0877F06B45}" type="presParOf" srcId="{CBF254FA-D4E0-B74E-A18D-AE53AEBD67CD}" destId="{680472FB-1DED-B043-9C18-8E9AFCBED6E9}" srcOrd="5" destOrd="0" presId="urn:microsoft.com/office/officeart/2005/8/layout/process5"/>
    <dgm:cxn modelId="{56198BEB-49F7-2C4B-8D22-8DBDD2B6C84D}" type="presParOf" srcId="{680472FB-1DED-B043-9C18-8E9AFCBED6E9}" destId="{002AA36D-CAF6-0343-B244-6F6849B9EB75}" srcOrd="0" destOrd="0" presId="urn:microsoft.com/office/officeart/2005/8/layout/process5"/>
    <dgm:cxn modelId="{5C2B0342-8FFD-164D-AD17-CD41A98EF156}" type="presParOf" srcId="{CBF254FA-D4E0-B74E-A18D-AE53AEBD67CD}" destId="{CC8F3904-974E-2647-9B88-B6062079D1ED}" srcOrd="6" destOrd="0" presId="urn:microsoft.com/office/officeart/2005/8/layout/process5"/>
    <dgm:cxn modelId="{9C15ACB1-1411-DD42-A865-934CA5C7156B}" type="presParOf" srcId="{CBF254FA-D4E0-B74E-A18D-AE53AEBD67CD}" destId="{5383FDA3-64FA-604A-8CAF-995772572DB0}" srcOrd="7" destOrd="0" presId="urn:microsoft.com/office/officeart/2005/8/layout/process5"/>
    <dgm:cxn modelId="{DC9BD835-FC77-4E4F-ACB0-CA983131FD0B}" type="presParOf" srcId="{5383FDA3-64FA-604A-8CAF-995772572DB0}" destId="{AC48ED73-8B05-6041-911E-F23E178815C4}" srcOrd="0" destOrd="0" presId="urn:microsoft.com/office/officeart/2005/8/layout/process5"/>
    <dgm:cxn modelId="{5C74A403-0B11-AF4B-9244-65D39232F884}" type="presParOf" srcId="{CBF254FA-D4E0-B74E-A18D-AE53AEBD67CD}" destId="{F11F753D-D453-BC4F-BACE-C4F8A11ECEA5}" srcOrd="8" destOrd="0" presId="urn:microsoft.com/office/officeart/2005/8/layout/process5"/>
    <dgm:cxn modelId="{485F9726-05AC-F441-8FE0-385E5B103E36}" type="presParOf" srcId="{CBF254FA-D4E0-B74E-A18D-AE53AEBD67CD}" destId="{F8E19199-589F-1946-8222-73EA4584121E}" srcOrd="9" destOrd="0" presId="urn:microsoft.com/office/officeart/2005/8/layout/process5"/>
    <dgm:cxn modelId="{678B64E3-BB14-9443-9C28-BAF379A94C2A}" type="presParOf" srcId="{F8E19199-589F-1946-8222-73EA4584121E}" destId="{1E3ABFF9-C6C0-0441-8FEA-3F98FEF0374E}" srcOrd="0" destOrd="0" presId="urn:microsoft.com/office/officeart/2005/8/layout/process5"/>
    <dgm:cxn modelId="{82332E0B-3DF2-A24D-BC83-2EBFB8E2E536}" type="presParOf" srcId="{CBF254FA-D4E0-B74E-A18D-AE53AEBD67CD}" destId="{529FCC09-4687-E147-80E8-2EB7609DC9CF}" srcOrd="10" destOrd="0" presId="urn:microsoft.com/office/officeart/2005/8/layout/process5"/>
    <dgm:cxn modelId="{84E727FC-8DF8-9948-B439-07C8E787C3A6}" type="presParOf" srcId="{CBF254FA-D4E0-B74E-A18D-AE53AEBD67CD}" destId="{5381123D-2C93-3241-8E06-B77D04CAE8EC}" srcOrd="11" destOrd="0" presId="urn:microsoft.com/office/officeart/2005/8/layout/process5"/>
    <dgm:cxn modelId="{782EF668-7538-6A4E-B319-8B048FFE4044}" type="presParOf" srcId="{5381123D-2C93-3241-8E06-B77D04CAE8EC}" destId="{2E3787C8-BF17-C343-9F7D-55355502CEE3}" srcOrd="0" destOrd="0" presId="urn:microsoft.com/office/officeart/2005/8/layout/process5"/>
    <dgm:cxn modelId="{6AEAA92D-C4D5-D643-8CD4-71C3C81BEC92}" type="presParOf" srcId="{CBF254FA-D4E0-B74E-A18D-AE53AEBD67CD}" destId="{1850AAD1-4903-FE47-A71D-0B73E666CD99}" srcOrd="12" destOrd="0" presId="urn:microsoft.com/office/officeart/2005/8/layout/process5"/>
    <dgm:cxn modelId="{063A4DBB-D75A-ED40-B0C7-C31F5B69AAC9}" type="presParOf" srcId="{CBF254FA-D4E0-B74E-A18D-AE53AEBD67CD}" destId="{D7CE2DAE-ABF0-9641-AE1A-0DB79AEBD84A}" srcOrd="13" destOrd="0" presId="urn:microsoft.com/office/officeart/2005/8/layout/process5"/>
    <dgm:cxn modelId="{0AD1E0B4-C417-0647-9C40-7D0AFD2699D0}" type="presParOf" srcId="{D7CE2DAE-ABF0-9641-AE1A-0DB79AEBD84A}" destId="{DC4C8257-9496-D04B-A26B-2200A3FFE3E7}" srcOrd="0" destOrd="0" presId="urn:microsoft.com/office/officeart/2005/8/layout/process5"/>
    <dgm:cxn modelId="{345AAA4E-7EE1-C44D-B312-3D470151EE07}" type="presParOf" srcId="{CBF254FA-D4E0-B74E-A18D-AE53AEBD67CD}" destId="{0538887E-FF31-324E-B401-E87E44AFF0AA}" srcOrd="14" destOrd="0" presId="urn:microsoft.com/office/officeart/2005/8/layout/process5"/>
    <dgm:cxn modelId="{274BBA1F-00C9-4243-B04B-070A035D8E9F}" type="presParOf" srcId="{CBF254FA-D4E0-B74E-A18D-AE53AEBD67CD}" destId="{92EB25B1-D4AE-754E-BD44-115E26D1FF80}" srcOrd="15" destOrd="0" presId="urn:microsoft.com/office/officeart/2005/8/layout/process5"/>
    <dgm:cxn modelId="{3F5A20A5-5E14-734D-BDC8-243E9B365827}" type="presParOf" srcId="{92EB25B1-D4AE-754E-BD44-115E26D1FF80}" destId="{B4D2AADB-2320-D741-9683-970A9AF56C3E}" srcOrd="0" destOrd="0" presId="urn:microsoft.com/office/officeart/2005/8/layout/process5"/>
    <dgm:cxn modelId="{9D22F929-339A-844D-9885-66AB1512A8AB}" type="presParOf" srcId="{CBF254FA-D4E0-B74E-A18D-AE53AEBD67CD}" destId="{C225C079-1737-3742-99A0-0A7B593214FB}" srcOrd="16" destOrd="0" presId="urn:microsoft.com/office/officeart/2005/8/layout/process5"/>
    <dgm:cxn modelId="{8E9D851C-5056-C849-9EBF-A78085CCC5D8}" type="presParOf" srcId="{CBF254FA-D4E0-B74E-A18D-AE53AEBD67CD}" destId="{C8297064-9915-AB4E-A9CB-FFEA8FC197B9}" srcOrd="17" destOrd="0" presId="urn:microsoft.com/office/officeart/2005/8/layout/process5"/>
    <dgm:cxn modelId="{94895D36-40FD-1046-B05E-C751DB16DF6D}" type="presParOf" srcId="{C8297064-9915-AB4E-A9CB-FFEA8FC197B9}" destId="{EDC8E22C-F874-6448-9DE8-54F7348385E0}" srcOrd="0" destOrd="0" presId="urn:microsoft.com/office/officeart/2005/8/layout/process5"/>
    <dgm:cxn modelId="{AEDD76F6-F2A2-594E-A0EE-C6571AC46FF2}" type="presParOf" srcId="{CBF254FA-D4E0-B74E-A18D-AE53AEBD67CD}" destId="{098F0226-B690-1B45-B506-7C933BFB7998}" srcOrd="1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D5E3D8-47D8-1A4C-9387-6DE60324DF6F}">
      <dsp:nvSpPr>
        <dsp:cNvPr id="0" name=""/>
        <dsp:cNvSpPr/>
      </dsp:nvSpPr>
      <dsp:spPr>
        <a:xfrm>
          <a:off x="5175" y="487487"/>
          <a:ext cx="2262701" cy="1357621"/>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Scope</a:t>
          </a:r>
        </a:p>
        <a:p>
          <a:pPr marL="114300" lvl="1" indent="-114300" algn="l" defTabSz="577850">
            <a:lnSpc>
              <a:spcPct val="90000"/>
            </a:lnSpc>
            <a:spcBef>
              <a:spcPct val="0"/>
            </a:spcBef>
            <a:spcAft>
              <a:spcPct val="15000"/>
            </a:spcAft>
            <a:buChar char="•"/>
          </a:pPr>
          <a:r>
            <a:rPr lang="en-US" sz="1300" kern="1200" dirty="0"/>
            <a:t>Goals, Actions, Data, Analysis, Ethics</a:t>
          </a:r>
        </a:p>
      </dsp:txBody>
      <dsp:txXfrm>
        <a:off x="44938" y="527250"/>
        <a:ext cx="2183175" cy="1278095"/>
      </dsp:txXfrm>
    </dsp:sp>
    <dsp:sp modelId="{A58869D2-B78E-DD40-ACB3-9F052F33CBCE}">
      <dsp:nvSpPr>
        <dsp:cNvPr id="0" name=""/>
        <dsp:cNvSpPr/>
      </dsp:nvSpPr>
      <dsp:spPr>
        <a:xfrm>
          <a:off x="2466994" y="885723"/>
          <a:ext cx="479692" cy="561150"/>
        </a:xfrm>
        <a:prstGeom prst="rightArrow">
          <a:avLst>
            <a:gd name="adj1" fmla="val 60000"/>
            <a:gd name="adj2" fmla="val 50000"/>
          </a:avLst>
        </a:prstGeom>
        <a:solidFill>
          <a:schemeClr val="bg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466994" y="997953"/>
        <a:ext cx="335784" cy="336690"/>
      </dsp:txXfrm>
    </dsp:sp>
    <dsp:sp modelId="{C234DD4B-5CB7-E549-AD0E-83532D584FCF}">
      <dsp:nvSpPr>
        <dsp:cNvPr id="0" name=""/>
        <dsp:cNvSpPr/>
      </dsp:nvSpPr>
      <dsp:spPr>
        <a:xfrm>
          <a:off x="3172957" y="487487"/>
          <a:ext cx="2262701" cy="135762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Data</a:t>
          </a:r>
        </a:p>
        <a:p>
          <a:pPr marL="114300" lvl="1" indent="-114300" algn="l" defTabSz="577850">
            <a:lnSpc>
              <a:spcPct val="90000"/>
            </a:lnSpc>
            <a:spcBef>
              <a:spcPct val="0"/>
            </a:spcBef>
            <a:spcAft>
              <a:spcPct val="15000"/>
            </a:spcAft>
            <a:buChar char="•"/>
          </a:pPr>
          <a:r>
            <a:rPr lang="en-US" sz="1300" kern="1200" dirty="0"/>
            <a:t>Get Data</a:t>
          </a:r>
        </a:p>
        <a:p>
          <a:pPr marL="114300" lvl="1" indent="-114300" algn="l" defTabSz="577850">
            <a:lnSpc>
              <a:spcPct val="90000"/>
            </a:lnSpc>
            <a:spcBef>
              <a:spcPct val="0"/>
            </a:spcBef>
            <a:spcAft>
              <a:spcPct val="15000"/>
            </a:spcAft>
            <a:buChar char="•"/>
          </a:pPr>
          <a:r>
            <a:rPr lang="en-US" sz="1300" kern="1200" dirty="0"/>
            <a:t>Store Data</a:t>
          </a:r>
        </a:p>
        <a:p>
          <a:pPr marL="114300" lvl="1" indent="-114300" algn="l" defTabSz="577850">
            <a:lnSpc>
              <a:spcPct val="90000"/>
            </a:lnSpc>
            <a:spcBef>
              <a:spcPct val="0"/>
            </a:spcBef>
            <a:spcAft>
              <a:spcPct val="15000"/>
            </a:spcAft>
            <a:buChar char="•"/>
          </a:pPr>
          <a:r>
            <a:rPr lang="en-US" sz="1300" kern="1200" dirty="0"/>
            <a:t>Link Data</a:t>
          </a:r>
        </a:p>
      </dsp:txBody>
      <dsp:txXfrm>
        <a:off x="3212720" y="527250"/>
        <a:ext cx="2183175" cy="1278095"/>
      </dsp:txXfrm>
    </dsp:sp>
    <dsp:sp modelId="{16C02E65-2210-C24E-8692-38A2A70EC148}">
      <dsp:nvSpPr>
        <dsp:cNvPr id="0" name=""/>
        <dsp:cNvSpPr/>
      </dsp:nvSpPr>
      <dsp:spPr>
        <a:xfrm>
          <a:off x="5634777" y="885723"/>
          <a:ext cx="479692" cy="56115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634777" y="997953"/>
        <a:ext cx="335784" cy="336690"/>
      </dsp:txXfrm>
    </dsp:sp>
    <dsp:sp modelId="{FBF1C564-B2B8-4C41-BE63-B8171F8EB76E}">
      <dsp:nvSpPr>
        <dsp:cNvPr id="0" name=""/>
        <dsp:cNvSpPr/>
      </dsp:nvSpPr>
      <dsp:spPr>
        <a:xfrm>
          <a:off x="6340740" y="487487"/>
          <a:ext cx="2262701" cy="1357621"/>
        </a:xfrm>
        <a:prstGeom prst="roundRect">
          <a:avLst>
            <a:gd name="adj" fmla="val 10000"/>
          </a:avLst>
        </a:prstGeom>
        <a:solidFill>
          <a:schemeClr val="accent6">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Exploration</a:t>
          </a:r>
        </a:p>
        <a:p>
          <a:pPr marL="114300" lvl="1" indent="-114300" algn="l" defTabSz="577850">
            <a:lnSpc>
              <a:spcPct val="90000"/>
            </a:lnSpc>
            <a:spcBef>
              <a:spcPct val="0"/>
            </a:spcBef>
            <a:spcAft>
              <a:spcPct val="15000"/>
            </a:spcAft>
            <a:buChar char="•"/>
          </a:pPr>
          <a:r>
            <a:rPr lang="en-US" sz="1300" kern="1200" dirty="0"/>
            <a:t>Entities</a:t>
          </a:r>
        </a:p>
        <a:p>
          <a:pPr marL="114300" lvl="1" indent="-114300" algn="l" defTabSz="577850">
            <a:lnSpc>
              <a:spcPct val="90000"/>
            </a:lnSpc>
            <a:spcBef>
              <a:spcPct val="0"/>
            </a:spcBef>
            <a:spcAft>
              <a:spcPct val="15000"/>
            </a:spcAft>
            <a:buChar char="•"/>
          </a:pPr>
          <a:r>
            <a:rPr lang="en-US" sz="1300" kern="1200" dirty="0"/>
            <a:t>temporal</a:t>
          </a:r>
        </a:p>
        <a:p>
          <a:pPr marL="114300" lvl="1" indent="-114300" algn="l" defTabSz="577850">
            <a:lnSpc>
              <a:spcPct val="90000"/>
            </a:lnSpc>
            <a:spcBef>
              <a:spcPct val="0"/>
            </a:spcBef>
            <a:spcAft>
              <a:spcPct val="15000"/>
            </a:spcAft>
            <a:buChar char="•"/>
          </a:pPr>
          <a:r>
            <a:rPr lang="en-US" sz="1300" kern="1200" dirty="0"/>
            <a:t>Spatial</a:t>
          </a:r>
        </a:p>
        <a:p>
          <a:pPr marL="114300" lvl="1" indent="-114300" algn="l" defTabSz="577850">
            <a:lnSpc>
              <a:spcPct val="90000"/>
            </a:lnSpc>
            <a:spcBef>
              <a:spcPct val="0"/>
            </a:spcBef>
            <a:spcAft>
              <a:spcPct val="15000"/>
            </a:spcAft>
            <a:buChar char="•"/>
          </a:pPr>
          <a:r>
            <a:rPr lang="en-US" sz="1300" kern="1200" dirty="0"/>
            <a:t>…</a:t>
          </a:r>
        </a:p>
      </dsp:txBody>
      <dsp:txXfrm>
        <a:off x="6380503" y="527250"/>
        <a:ext cx="2183175" cy="1278095"/>
      </dsp:txXfrm>
    </dsp:sp>
    <dsp:sp modelId="{680472FB-1DED-B043-9C18-8E9AFCBED6E9}">
      <dsp:nvSpPr>
        <dsp:cNvPr id="0" name=""/>
        <dsp:cNvSpPr/>
      </dsp:nvSpPr>
      <dsp:spPr>
        <a:xfrm>
          <a:off x="8802559" y="885723"/>
          <a:ext cx="479692" cy="561150"/>
        </a:xfrm>
        <a:prstGeom prst="rightArrow">
          <a:avLst>
            <a:gd name="adj1" fmla="val 60000"/>
            <a:gd name="adj2" fmla="val 50000"/>
          </a:avLst>
        </a:prstGeom>
        <a:solidFill>
          <a:schemeClr val="accent6">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802559" y="997953"/>
        <a:ext cx="335784" cy="336690"/>
      </dsp:txXfrm>
    </dsp:sp>
    <dsp:sp modelId="{CC8F3904-974E-2647-9B88-B6062079D1ED}">
      <dsp:nvSpPr>
        <dsp:cNvPr id="0" name=""/>
        <dsp:cNvSpPr/>
      </dsp:nvSpPr>
      <dsp:spPr>
        <a:xfrm>
          <a:off x="9508522" y="487487"/>
          <a:ext cx="2262701" cy="1357621"/>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Modeling</a:t>
          </a:r>
        </a:p>
        <a:p>
          <a:pPr marL="114300" lvl="1" indent="-114300" algn="l" defTabSz="577850">
            <a:lnSpc>
              <a:spcPct val="90000"/>
            </a:lnSpc>
            <a:spcBef>
              <a:spcPct val="0"/>
            </a:spcBef>
            <a:spcAft>
              <a:spcPct val="15000"/>
            </a:spcAft>
            <a:buChar char="•"/>
          </a:pPr>
          <a:r>
            <a:rPr lang="en-US" sz="1300" kern="1200" dirty="0"/>
            <a:t>Rows</a:t>
          </a:r>
        </a:p>
        <a:p>
          <a:pPr marL="114300" lvl="1" indent="-114300" algn="l" defTabSz="577850">
            <a:lnSpc>
              <a:spcPct val="90000"/>
            </a:lnSpc>
            <a:spcBef>
              <a:spcPct val="0"/>
            </a:spcBef>
            <a:spcAft>
              <a:spcPct val="15000"/>
            </a:spcAft>
            <a:buChar char="•"/>
          </a:pPr>
          <a:r>
            <a:rPr lang="en-US" sz="1300" kern="1200" dirty="0"/>
            <a:t>Labels</a:t>
          </a:r>
        </a:p>
        <a:p>
          <a:pPr marL="114300" lvl="1" indent="-114300" algn="l" defTabSz="577850">
            <a:lnSpc>
              <a:spcPct val="90000"/>
            </a:lnSpc>
            <a:spcBef>
              <a:spcPct val="0"/>
            </a:spcBef>
            <a:spcAft>
              <a:spcPct val="15000"/>
            </a:spcAft>
            <a:buChar char="•"/>
          </a:pPr>
          <a:r>
            <a:rPr lang="en-US" sz="1300" kern="1200" dirty="0"/>
            <a:t>Features</a:t>
          </a:r>
        </a:p>
        <a:p>
          <a:pPr marL="114300" lvl="1" indent="-114300" algn="l" defTabSz="577850">
            <a:lnSpc>
              <a:spcPct val="90000"/>
            </a:lnSpc>
            <a:spcBef>
              <a:spcPct val="0"/>
            </a:spcBef>
            <a:spcAft>
              <a:spcPct val="15000"/>
            </a:spcAft>
            <a:buChar char="•"/>
          </a:pPr>
          <a:r>
            <a:rPr lang="en-US" sz="1300" kern="1200" dirty="0"/>
            <a:t>Models</a:t>
          </a:r>
        </a:p>
      </dsp:txBody>
      <dsp:txXfrm>
        <a:off x="9548285" y="527250"/>
        <a:ext cx="2183175" cy="1278095"/>
      </dsp:txXfrm>
    </dsp:sp>
    <dsp:sp modelId="{5383FDA3-64FA-604A-8CAF-995772572DB0}">
      <dsp:nvSpPr>
        <dsp:cNvPr id="0" name=""/>
        <dsp:cNvSpPr/>
      </dsp:nvSpPr>
      <dsp:spPr>
        <a:xfrm rot="5400000">
          <a:off x="10400027" y="2003497"/>
          <a:ext cx="479692" cy="56115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10471528" y="2044226"/>
        <a:ext cx="336690" cy="335784"/>
      </dsp:txXfrm>
    </dsp:sp>
    <dsp:sp modelId="{F11F753D-D453-BC4F-BACE-C4F8A11ECEA5}">
      <dsp:nvSpPr>
        <dsp:cNvPr id="0" name=""/>
        <dsp:cNvSpPr/>
      </dsp:nvSpPr>
      <dsp:spPr>
        <a:xfrm>
          <a:off x="9508522" y="2750189"/>
          <a:ext cx="2262701" cy="1357621"/>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Model Selection</a:t>
          </a:r>
        </a:p>
        <a:p>
          <a:pPr marL="114300" lvl="1" indent="-114300" algn="l" defTabSz="577850">
            <a:lnSpc>
              <a:spcPct val="90000"/>
            </a:lnSpc>
            <a:spcBef>
              <a:spcPct val="0"/>
            </a:spcBef>
            <a:spcAft>
              <a:spcPct val="15000"/>
            </a:spcAft>
            <a:buChar char="•"/>
          </a:pPr>
          <a:r>
            <a:rPr lang="en-US" sz="1300" kern="1200" dirty="0"/>
            <a:t>Train-Test Splits</a:t>
          </a:r>
        </a:p>
        <a:p>
          <a:pPr marL="114300" lvl="1" indent="-114300" algn="l" defTabSz="577850">
            <a:lnSpc>
              <a:spcPct val="90000"/>
            </a:lnSpc>
            <a:spcBef>
              <a:spcPct val="0"/>
            </a:spcBef>
            <a:spcAft>
              <a:spcPct val="15000"/>
            </a:spcAft>
            <a:buChar char="•"/>
          </a:pPr>
          <a:r>
            <a:rPr lang="en-US" sz="1300" kern="1200" dirty="0"/>
            <a:t>Performance Metrics</a:t>
          </a:r>
        </a:p>
      </dsp:txBody>
      <dsp:txXfrm>
        <a:off x="9548285" y="2789952"/>
        <a:ext cx="2183175" cy="1278095"/>
      </dsp:txXfrm>
    </dsp:sp>
    <dsp:sp modelId="{F8E19199-589F-1946-8222-73EA4584121E}">
      <dsp:nvSpPr>
        <dsp:cNvPr id="0" name=""/>
        <dsp:cNvSpPr/>
      </dsp:nvSpPr>
      <dsp:spPr>
        <a:xfrm rot="10800000">
          <a:off x="8829712" y="3148424"/>
          <a:ext cx="479692" cy="561150"/>
        </a:xfrm>
        <a:prstGeom prst="rightArrow">
          <a:avLst>
            <a:gd name="adj1" fmla="val 60000"/>
            <a:gd name="adj2" fmla="val 50000"/>
          </a:avLst>
        </a:prstGeom>
        <a:solidFill>
          <a:srgbClr val="00B0F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8973620" y="3260654"/>
        <a:ext cx="335784" cy="336690"/>
      </dsp:txXfrm>
    </dsp:sp>
    <dsp:sp modelId="{529FCC09-4687-E147-80E8-2EB7609DC9CF}">
      <dsp:nvSpPr>
        <dsp:cNvPr id="0" name=""/>
        <dsp:cNvSpPr/>
      </dsp:nvSpPr>
      <dsp:spPr>
        <a:xfrm>
          <a:off x="6340740" y="2750189"/>
          <a:ext cx="2262701" cy="1357621"/>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Model Interpretation</a:t>
          </a:r>
        </a:p>
      </dsp:txBody>
      <dsp:txXfrm>
        <a:off x="6380503" y="2789952"/>
        <a:ext cx="2183175" cy="1278095"/>
      </dsp:txXfrm>
    </dsp:sp>
    <dsp:sp modelId="{5381123D-2C93-3241-8E06-B77D04CAE8EC}">
      <dsp:nvSpPr>
        <dsp:cNvPr id="0" name=""/>
        <dsp:cNvSpPr/>
      </dsp:nvSpPr>
      <dsp:spPr>
        <a:xfrm rot="10800000">
          <a:off x="5661929" y="3148424"/>
          <a:ext cx="479692" cy="561150"/>
        </a:xfrm>
        <a:prstGeom prst="rightArrow">
          <a:avLst>
            <a:gd name="adj1" fmla="val 60000"/>
            <a:gd name="adj2" fmla="val 50000"/>
          </a:avLst>
        </a:prstGeom>
        <a:solidFill>
          <a:schemeClr val="bg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5805837" y="3260654"/>
        <a:ext cx="335784" cy="336690"/>
      </dsp:txXfrm>
    </dsp:sp>
    <dsp:sp modelId="{1850AAD1-4903-FE47-A71D-0B73E666CD99}">
      <dsp:nvSpPr>
        <dsp:cNvPr id="0" name=""/>
        <dsp:cNvSpPr/>
      </dsp:nvSpPr>
      <dsp:spPr>
        <a:xfrm>
          <a:off x="3172957" y="2750189"/>
          <a:ext cx="2262701" cy="135762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Dealing with Bias and Fairness</a:t>
          </a:r>
        </a:p>
      </dsp:txBody>
      <dsp:txXfrm>
        <a:off x="3212720" y="2789952"/>
        <a:ext cx="2183175" cy="1278095"/>
      </dsp:txXfrm>
    </dsp:sp>
    <dsp:sp modelId="{D7CE2DAE-ABF0-9641-AE1A-0DB79AEBD84A}">
      <dsp:nvSpPr>
        <dsp:cNvPr id="0" name=""/>
        <dsp:cNvSpPr/>
      </dsp:nvSpPr>
      <dsp:spPr>
        <a:xfrm rot="10800000">
          <a:off x="2494147" y="3148424"/>
          <a:ext cx="479692" cy="56115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2638055" y="3260654"/>
        <a:ext cx="335784" cy="336690"/>
      </dsp:txXfrm>
    </dsp:sp>
    <dsp:sp modelId="{0538887E-FF31-324E-B401-E87E44AFF0AA}">
      <dsp:nvSpPr>
        <dsp:cNvPr id="0" name=""/>
        <dsp:cNvSpPr/>
      </dsp:nvSpPr>
      <dsp:spPr>
        <a:xfrm>
          <a:off x="5175" y="2750189"/>
          <a:ext cx="2262701" cy="1357621"/>
        </a:xfrm>
        <a:prstGeom prst="roundRect">
          <a:avLst>
            <a:gd name="adj" fmla="val 10000"/>
          </a:avLst>
        </a:prstGeom>
        <a:solidFill>
          <a:schemeClr val="accent6">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Field Trial Design</a:t>
          </a:r>
        </a:p>
      </dsp:txBody>
      <dsp:txXfrm>
        <a:off x="44938" y="2789952"/>
        <a:ext cx="2183175" cy="1278095"/>
      </dsp:txXfrm>
    </dsp:sp>
    <dsp:sp modelId="{92EB25B1-D4AE-754E-BD44-115E26D1FF80}">
      <dsp:nvSpPr>
        <dsp:cNvPr id="0" name=""/>
        <dsp:cNvSpPr/>
      </dsp:nvSpPr>
      <dsp:spPr>
        <a:xfrm rot="5400000">
          <a:off x="896679" y="4266199"/>
          <a:ext cx="479692" cy="561150"/>
        </a:xfrm>
        <a:prstGeom prst="rightArrow">
          <a:avLst>
            <a:gd name="adj1" fmla="val 60000"/>
            <a:gd name="adj2" fmla="val 50000"/>
          </a:avLst>
        </a:prstGeom>
        <a:solidFill>
          <a:schemeClr val="accent6">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968180" y="4306928"/>
        <a:ext cx="336690" cy="335784"/>
      </dsp:txXfrm>
    </dsp:sp>
    <dsp:sp modelId="{C225C079-1737-3742-99A0-0A7B593214FB}">
      <dsp:nvSpPr>
        <dsp:cNvPr id="0" name=""/>
        <dsp:cNvSpPr/>
      </dsp:nvSpPr>
      <dsp:spPr>
        <a:xfrm>
          <a:off x="5175" y="5012891"/>
          <a:ext cx="2262701" cy="1357621"/>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Deployment</a:t>
          </a:r>
        </a:p>
      </dsp:txBody>
      <dsp:txXfrm>
        <a:off x="44938" y="5052654"/>
        <a:ext cx="2183175" cy="1278095"/>
      </dsp:txXfrm>
    </dsp:sp>
    <dsp:sp modelId="{C8297064-9915-AB4E-A9CB-FFEA8FC197B9}">
      <dsp:nvSpPr>
        <dsp:cNvPr id="0" name=""/>
        <dsp:cNvSpPr/>
      </dsp:nvSpPr>
      <dsp:spPr>
        <a:xfrm>
          <a:off x="2466994" y="5411126"/>
          <a:ext cx="479692" cy="56115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466994" y="5523356"/>
        <a:ext cx="335784" cy="336690"/>
      </dsp:txXfrm>
    </dsp:sp>
    <dsp:sp modelId="{098F0226-B690-1B45-B506-7C933BFB7998}">
      <dsp:nvSpPr>
        <dsp:cNvPr id="0" name=""/>
        <dsp:cNvSpPr/>
      </dsp:nvSpPr>
      <dsp:spPr>
        <a:xfrm>
          <a:off x="3172957" y="5012891"/>
          <a:ext cx="2262701" cy="1357621"/>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Monitoring</a:t>
          </a:r>
        </a:p>
      </dsp:txBody>
      <dsp:txXfrm>
        <a:off x="3212720" y="5052654"/>
        <a:ext cx="2183175" cy="1278095"/>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32c80c7d9a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g32c80c7d9a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r>
              <a:rPr lang="en-US"/>
              <a:t>fill out the animation with goals, actions, analysis, data, …for acdhs</a:t>
            </a:r>
            <a:endParaRPr/>
          </a:p>
        </p:txBody>
      </p:sp>
      <p:sp>
        <p:nvSpPr>
          <p:cNvPr id="172" name="Google Shape;172;g32c80c7d9a2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12</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32c80c7d9a2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 name="Google Shape;203;g32c80c7d9a2_0_28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04" name="Google Shape;204;g32c80c7d9a2_0_28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13</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58d72ef9a4_1_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35" name="Google Shape;235;g258d72ef9a4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32ce75db58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0" name="Google Shape;240;g32ce75db581_1_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41" name="Google Shape;241;g32ce75db581_1_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15</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 name="Google Shape;257;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During the scopeathon, focus on 2 and 3.</a:t>
            </a:r>
            <a:endParaRPr/>
          </a:p>
          <a:p>
            <a:pPr marL="0" lvl="0" indent="0" algn="l" rtl="0">
              <a:lnSpc>
                <a:spcPct val="100000"/>
              </a:lnSpc>
              <a:spcBef>
                <a:spcPts val="0"/>
              </a:spcBef>
              <a:spcAft>
                <a:spcPts val="0"/>
              </a:spcAft>
              <a:buClr>
                <a:schemeClr val="dk1"/>
              </a:buClr>
              <a:buSzPts val="1200"/>
              <a:buFont typeface="Calibri"/>
              <a:buNone/>
            </a:pPr>
            <a:r>
              <a:rPr lang="en-US"/>
              <a:t>have student leaders prefill this part of the scoping sheet and have students discuss the answers with the partner</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So step 0, or step prime, is understanding the problem. We can't go any further until we've completed this step.</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You'll want to organization to describe the problem they're facing and why it's a priority now.</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You'll also want to understand how the organization currently tackles this problem </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You'll also want to know the scope of the problem, in other words, who or what is affected by the problem and how much they're affected. </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Finally, you'll want to know the stakeholders inside and outside of the organization and how they need to be involved, including, but not limited to, policymakers, leadership, data owners, and community members.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32cbaf05b3f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g32cbaf05b3f_0_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81" name="Google Shape;281;g32cbaf05b3f_0_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17</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87" name="Google Shape;287;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2" name="Google Shape;292;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There are other important aspects of goals we need to consider. </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Our goals need to be measurable and concrete. Frequently, it will take several iterations to get from an abstract goal to a measurable, concrete goal.</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We need to know the relative priorities of different goals, including effectiveness, efficiency, and equity.</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We also need to know the constraints or limitations the organization faces trying to achieve these goals.</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But it’s especially important to keep in mind that the goal is never to build a model or make a prediction, it’s to solve a problem.</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32d3355825c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 name="Google Shape;300;g32d3355825c_2_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381000" algn="l" rtl="0">
              <a:lnSpc>
                <a:spcPct val="100000"/>
              </a:lnSpc>
              <a:spcBef>
                <a:spcPts val="0"/>
              </a:spcBef>
              <a:spcAft>
                <a:spcPts val="0"/>
              </a:spcAft>
              <a:buClr>
                <a:srgbClr val="434343"/>
              </a:buClr>
              <a:buSzPts val="2400"/>
              <a:buChar char="-"/>
            </a:pPr>
            <a:r>
              <a:rPr lang="en-US" sz="1800">
                <a:solidFill>
                  <a:srgbClr val="434343"/>
                </a:solidFill>
              </a:rPr>
              <a:t>Goal Categories</a:t>
            </a:r>
            <a:endParaRPr sz="1800">
              <a:solidFill>
                <a:srgbClr val="434343"/>
              </a:solidFill>
            </a:endParaRPr>
          </a:p>
          <a:p>
            <a:pPr marL="457200" lvl="0" indent="-381000" algn="l" rtl="0">
              <a:lnSpc>
                <a:spcPct val="100000"/>
              </a:lnSpc>
              <a:spcBef>
                <a:spcPts val="0"/>
              </a:spcBef>
              <a:spcAft>
                <a:spcPts val="0"/>
              </a:spcAft>
              <a:buClr>
                <a:srgbClr val="434343"/>
              </a:buClr>
              <a:buSzPts val="2400"/>
              <a:buChar char="-"/>
            </a:pPr>
            <a:r>
              <a:rPr lang="en-US" sz="1800">
                <a:solidFill>
                  <a:srgbClr val="434343"/>
                </a:solidFill>
              </a:rPr>
              <a:t>Tradeoffs - iterative - provide menu options</a:t>
            </a:r>
            <a:endParaRPr sz="1800">
              <a:solidFill>
                <a:srgbClr val="434343"/>
              </a:solidFill>
            </a:endParaRPr>
          </a:p>
          <a:p>
            <a:pPr marL="457200" lvl="0" indent="-381000" algn="l" rtl="0">
              <a:lnSpc>
                <a:spcPct val="100000"/>
              </a:lnSpc>
              <a:spcBef>
                <a:spcPts val="0"/>
              </a:spcBef>
              <a:spcAft>
                <a:spcPts val="0"/>
              </a:spcAft>
              <a:buClr>
                <a:srgbClr val="434343"/>
              </a:buClr>
              <a:buSzPts val="2400"/>
              <a:buChar char="-"/>
            </a:pPr>
            <a:r>
              <a:rPr lang="en-US" sz="1800">
                <a:solidFill>
                  <a:srgbClr val="434343"/>
                </a:solidFill>
              </a:rPr>
              <a:t>Constraints</a:t>
            </a:r>
            <a:endParaRPr sz="1800">
              <a:solidFill>
                <a:srgbClr val="434343"/>
              </a:solidFill>
            </a:endParaRPr>
          </a:p>
          <a:p>
            <a:pPr marL="0" lvl="0" indent="0" algn="l" rtl="0">
              <a:lnSpc>
                <a:spcPct val="100000"/>
              </a:lnSpc>
              <a:spcBef>
                <a:spcPts val="360"/>
              </a:spcBef>
              <a:spcAft>
                <a:spcPts val="0"/>
              </a:spcAft>
              <a:buSzPts val="1400"/>
              <a:buNone/>
            </a:pPr>
            <a:endParaRPr/>
          </a:p>
        </p:txBody>
      </p:sp>
      <p:sp>
        <p:nvSpPr>
          <p:cNvPr id="301" name="Google Shape;301;g32d3355825c_2_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20</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The next step is to define your goals.</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When it comes to goals, they usually fall into one of these three buckets: effectiveness, efficiency, and equity. </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But in addition to being effective and efficient, we also want to be equitable. For example, perhaps there are certain communities that are disproportionately impacted by high drop out rates. It may be our goal to not only improve graduation rates but to close the gap in graduation rates between communities. There’s not always a trade-off between these goals, but there can be, and it’s important to define these goals early on so we know what we’re working towards. Otherwise, our solution may not address all the goals of the organization. A rising tide doesn't always raise all boats, unless we design it to.</a:t>
            </a:r>
            <a:endParaRPr/>
          </a:p>
        </p:txBody>
      </p:sp>
      <p:sp>
        <p:nvSpPr>
          <p:cNvPr id="311" name="Google Shape;311;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6dad9273e7_0_10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g6dad9273e7_0_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2cbaf05b3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8" name="Google Shape;328;g32cbaf05b3f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29" name="Google Shape;329;g32cbaf05b3f_0_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22</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258d72ef9a4_1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2" name="Google Shape;342;g258d72ef9a4_1_7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43" name="Google Shape;343;g258d72ef9a4_1_7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23</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56" name="Google Shape;356;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32cbaf05b3f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1" name="Google Shape;361;g32cbaf05b3f_0_2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62" name="Google Shape;362;g32cbaf05b3f_0_2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25</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32ce75db581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4" name="Google Shape;374;g32ce75db581_1_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r>
              <a:rPr lang="en-US"/>
              <a:t>Call out that </a:t>
            </a:r>
            <a:endParaRPr/>
          </a:p>
        </p:txBody>
      </p:sp>
      <p:sp>
        <p:nvSpPr>
          <p:cNvPr id="375" name="Google Shape;375;g32ce75db581_1_4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26</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32cbaf05b3f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0" name="Google Shape;380;g32cbaf05b3f_0_3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2dd06205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0" name="Google Shape;400;g32dd06205f7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32ce75db581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0" name="Google Shape;420;g32ce75db581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The next step is to identify the actions that the organization can take to achieve its goals.</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You should ask the organization what actions it has done, is doing, or can do to achieve its goals. </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You should also ask what the organization would do differently if it had more information or knew where there interventions would be most effective.</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In addition to figuring out what actions can be taken, you should consider who will take those actions, and who will be affected by them. It's important to know exactly who your analysis will be informing.</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In addition to this, you should consider how the action will be delivered. For example, in the case of outreach, you may use various channels like phone calls, SMS, emails, or even door-to-door canvassing. The method of your outreach can affect how the information from your analysis will be used.</a:t>
            </a:r>
            <a:endParaRPr/>
          </a:p>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32d3355825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9" name="Google Shape;429;g32d3355825c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r>
              <a:rPr lang="en-US"/>
              <a:t>Their existing action was – people call a hotline and apply for RA, they would get funds </a:t>
            </a:r>
            <a:endParaRPr/>
          </a:p>
        </p:txBody>
      </p:sp>
      <p:sp>
        <p:nvSpPr>
          <p:cNvPr id="430" name="Google Shape;430;g32d3355825c_0_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30</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32d3355825c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0" name="Google Shape;460;g32d3355825c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Examples of – understanding, look at, strategize, plan, </a:t>
            </a:r>
            <a:endParaRPr/>
          </a:p>
          <a:p>
            <a:pPr marL="0" lvl="0" indent="0" algn="l" rtl="0">
              <a:lnSpc>
                <a:spcPct val="100000"/>
              </a:lnSpc>
              <a:spcBef>
                <a:spcPts val="0"/>
              </a:spcBef>
              <a:spcAft>
                <a:spcPts val="0"/>
              </a:spcAft>
              <a:buClr>
                <a:schemeClr val="dk1"/>
              </a:buClr>
              <a:buSzPts val="1200"/>
              <a:buFont typeface="Calibri"/>
              <a:buNone/>
            </a:pPr>
            <a:r>
              <a:rPr lang="en-US"/>
              <a:t>Try to get to the most concrete form of the action. </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We are a</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There are several other things to consider.</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We want the actions to be concrete.</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It does not matter if the actions are new or existing actions, however, it can be best to inform an action that organizations already take as a part of their operations. Adding new actions can require additional resources that can be difficult to commit.</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Consider the granularity of the action. For example, are we deciding which students should be enrolled in an after-school tutoring program, or are we deciding which after-school program each student should be assigned to. These are different actions that require different information. </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It’s also crucial to understand how many and how frequently actions can be taken and how far out they need to be planned. This will help with the design and automation of the analysis. </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This is also an important ethical crossroads. We should consider the impact of the proposed action, and whether it will be helpful or detrimental to the person receiving it. For example, if you’re predicting people at-risk of rearrest so they can be diverted from the criminal justice system with behavioral health services, that’s a positive for them. But if you’re predicting them for additional surveillance that could lead to arrest, that’s a negative. These questions should be taken into consideration before moving forward with the project.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Scoping is critical because, without it, you could be solving the wrong problem, or building a tool that no one will use because it does not address a problem they need to solve. </a:t>
            </a:r>
            <a:endParaRPr/>
          </a:p>
          <a:p>
            <a:pPr marL="0" lvl="0" indent="0" algn="l" rtl="0">
              <a:lnSpc>
                <a:spcPct val="100000"/>
              </a:lnSpc>
              <a:spcBef>
                <a:spcPts val="0"/>
              </a:spcBef>
              <a:spcAft>
                <a:spcPts val="0"/>
              </a:spcAft>
              <a:buClr>
                <a:schemeClr val="dk1"/>
              </a:buClr>
              <a:buSzPts val="1200"/>
              <a:buFont typeface="Calibri"/>
              <a:buNone/>
            </a:pPr>
            <a:endParaRPr/>
          </a:p>
        </p:txBody>
      </p:sp>
      <p:sp>
        <p:nvSpPr>
          <p:cNvPr id="115" name="Google Shape;11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478" name="Google Shape;478;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32cbaf05b3f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3" name="Google Shape;483;g32cbaf05b3f_0_2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484" name="Google Shape;484;g32cbaf05b3f_0_24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33</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32cbaf05b3f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0" name="Google Shape;500;g32cbaf05b3f_0_7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01" name="Google Shape;501;g32cbaf05b3f_0_7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34</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32cbaf05b3f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8" name="Google Shape;508;g32cbaf05b3f_0_5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r>
              <a:rPr lang="en-US"/>
              <a:t>Types of data:</a:t>
            </a:r>
            <a:endParaRPr/>
          </a:p>
          <a:p>
            <a:pPr marL="457200" lvl="0" indent="-317500" algn="l" rtl="0">
              <a:lnSpc>
                <a:spcPct val="100000"/>
              </a:lnSpc>
              <a:spcBef>
                <a:spcPts val="360"/>
              </a:spcBef>
              <a:spcAft>
                <a:spcPts val="0"/>
              </a:spcAft>
              <a:buSzPts val="1400"/>
              <a:buChar char="●"/>
            </a:pPr>
            <a:r>
              <a:rPr lang="en-US"/>
              <a:t>Program Level</a:t>
            </a:r>
            <a:endParaRPr/>
          </a:p>
          <a:p>
            <a:pPr marL="457200" lvl="0" indent="-317500" algn="l" rtl="0">
              <a:lnSpc>
                <a:spcPct val="100000"/>
              </a:lnSpc>
              <a:spcBef>
                <a:spcPts val="0"/>
              </a:spcBef>
              <a:spcAft>
                <a:spcPts val="0"/>
              </a:spcAft>
              <a:buSzPts val="1400"/>
              <a:buChar char="●"/>
            </a:pPr>
            <a:r>
              <a:rPr lang="en-US"/>
              <a:t>Transactional</a:t>
            </a:r>
            <a:endParaRPr/>
          </a:p>
          <a:p>
            <a:pPr marL="457200" lvl="0" indent="-317500" algn="l" rtl="0">
              <a:lnSpc>
                <a:spcPct val="100000"/>
              </a:lnSpc>
              <a:spcBef>
                <a:spcPts val="0"/>
              </a:spcBef>
              <a:spcAft>
                <a:spcPts val="0"/>
              </a:spcAft>
              <a:buSzPts val="1400"/>
              <a:buChar char="●"/>
            </a:pPr>
            <a:r>
              <a:rPr lang="en-US"/>
              <a:t>Spatial</a:t>
            </a:r>
            <a:endParaRPr/>
          </a:p>
          <a:p>
            <a:pPr marL="457200" lvl="0" indent="-317500" algn="l" rtl="0">
              <a:lnSpc>
                <a:spcPct val="100000"/>
              </a:lnSpc>
              <a:spcBef>
                <a:spcPts val="0"/>
              </a:spcBef>
              <a:spcAft>
                <a:spcPts val="0"/>
              </a:spcAft>
              <a:buSzPts val="1400"/>
              <a:buChar char="●"/>
            </a:pPr>
            <a:r>
              <a:rPr lang="en-US"/>
              <a:t>Text</a:t>
            </a:r>
            <a:endParaRPr/>
          </a:p>
          <a:p>
            <a:pPr marL="457200" lvl="0" indent="-317500" algn="l" rtl="0">
              <a:lnSpc>
                <a:spcPct val="100000"/>
              </a:lnSpc>
              <a:spcBef>
                <a:spcPts val="0"/>
              </a:spcBef>
              <a:spcAft>
                <a:spcPts val="0"/>
              </a:spcAft>
              <a:buSzPts val="1400"/>
              <a:buChar char="●"/>
            </a:pPr>
            <a:r>
              <a:rPr lang="en-US"/>
              <a:t>Images/Audio/Video</a:t>
            </a:r>
            <a:endParaRPr/>
          </a:p>
          <a:p>
            <a:pPr marL="0" lvl="0" indent="0" algn="l" rtl="0">
              <a:lnSpc>
                <a:spcPct val="100000"/>
              </a:lnSpc>
              <a:spcBef>
                <a:spcPts val="360"/>
              </a:spcBef>
              <a:spcAft>
                <a:spcPts val="0"/>
              </a:spcAft>
              <a:buSzPts val="1400"/>
              <a:buNone/>
            </a:pPr>
            <a:endParaRPr/>
          </a:p>
        </p:txBody>
      </p:sp>
      <p:sp>
        <p:nvSpPr>
          <p:cNvPr id="509" name="Google Shape;509;g32cbaf05b3f_0_5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35</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32f73e32ac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2" name="Google Shape;522;g32f73e32ac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23" name="Google Shape;523;g32f73e32acf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36</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32d3355825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2" name="Google Shape;532;g32d3355825c_1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r>
              <a:rPr lang="en-US"/>
              <a:t>Data is never perfect –  is it useful enough to improve over status quo?</a:t>
            </a:r>
            <a:endParaRPr/>
          </a:p>
          <a:p>
            <a:pPr marL="0" lvl="0" indent="0" algn="l" rtl="0">
              <a:lnSpc>
                <a:spcPct val="100000"/>
              </a:lnSpc>
              <a:spcBef>
                <a:spcPts val="360"/>
              </a:spcBef>
              <a:spcAft>
                <a:spcPts val="0"/>
              </a:spcAft>
              <a:buSzPts val="1400"/>
              <a:buNone/>
            </a:pPr>
            <a:r>
              <a:rPr lang="en-US"/>
              <a:t>Can you augment with external data? Public data? Partner with other organizations that have supplementary data?</a:t>
            </a:r>
            <a:endParaRPr/>
          </a:p>
        </p:txBody>
      </p:sp>
      <p:sp>
        <p:nvSpPr>
          <p:cNvPr id="533" name="Google Shape;533;g32d3355825c_1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37</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32d3355825c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9" name="Google Shape;539;g32d3355825c_1_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40" name="Google Shape;540;g32d3355825c_1_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38</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32d3355825c_1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7" name="Google Shape;547;g32d3355825c_1_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r>
              <a:rPr lang="en-US"/>
              <a:t>“can we identify who becomes homeless”: need homelessness services usage on an individual level AND be able to tie this to other information, can we link homelessness data to eviction records and to other service usage data?</a:t>
            </a:r>
            <a:endParaRPr/>
          </a:p>
          <a:p>
            <a:pPr marL="0" lvl="0" indent="0" algn="l" rtl="0">
              <a:lnSpc>
                <a:spcPct val="100000"/>
              </a:lnSpc>
              <a:spcBef>
                <a:spcPts val="360"/>
              </a:spcBef>
              <a:spcAft>
                <a:spcPts val="0"/>
              </a:spcAft>
              <a:buSzPts val="1400"/>
              <a:buNone/>
            </a:pPr>
            <a:r>
              <a:rPr lang="en-US"/>
              <a:t>In some sense the ACDHS data is a best case scenario: many years of data, connected to multiple services, data from state and local programs, prisons, hospital systems, etc etc, and they have already done the work of linking identities across data sources. However, we will still run into unexpected setbacks: </a:t>
            </a:r>
            <a:endParaRPr/>
          </a:p>
        </p:txBody>
      </p:sp>
      <p:sp>
        <p:nvSpPr>
          <p:cNvPr id="548" name="Google Shape;548;g32d3355825c_1_5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39</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32d3355825c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3" name="Google Shape;583;g32d3355825c_1_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84" name="Google Shape;584;g32d3355825c_1_4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40</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58d72ef9a4_1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3" name="Google Shape;593;g258d72ef9a4_1_8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94" name="Google Shape;594;g258d72ef9a4_1_8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41</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169369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600" name="Google Shape;600;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32d3355825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5" name="Google Shape;605;g32d3355825c_0_9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r>
              <a:rPr lang="en-US"/>
              <a:t>Remind them that;</a:t>
            </a:r>
            <a:endParaRPr/>
          </a:p>
          <a:p>
            <a:pPr marL="0" lvl="0" indent="0" algn="l" rtl="0">
              <a:lnSpc>
                <a:spcPct val="100000"/>
              </a:lnSpc>
              <a:spcBef>
                <a:spcPts val="360"/>
              </a:spcBef>
              <a:spcAft>
                <a:spcPts val="0"/>
              </a:spcAft>
              <a:buSzPts val="1400"/>
              <a:buNone/>
            </a:pPr>
            <a:endParaRPr/>
          </a:p>
          <a:p>
            <a:pPr marL="0" lvl="0" indent="0" algn="l" rtl="0">
              <a:lnSpc>
                <a:spcPct val="100000"/>
              </a:lnSpc>
              <a:spcBef>
                <a:spcPts val="360"/>
              </a:spcBef>
              <a:spcAft>
                <a:spcPts val="0"/>
              </a:spcAft>
              <a:buSzPts val="1400"/>
              <a:buNone/>
            </a:pPr>
            <a:r>
              <a:rPr lang="en-US"/>
              <a:t>Most of the time in the project would be spent here</a:t>
            </a:r>
            <a:endParaRPr/>
          </a:p>
          <a:p>
            <a:pPr marL="0" lvl="0" indent="0" algn="l" rtl="0">
              <a:lnSpc>
                <a:spcPct val="100000"/>
              </a:lnSpc>
              <a:spcBef>
                <a:spcPts val="360"/>
              </a:spcBef>
              <a:spcAft>
                <a:spcPts val="0"/>
              </a:spcAft>
              <a:buSzPts val="1400"/>
              <a:buNone/>
            </a:pPr>
            <a:r>
              <a:rPr lang="en-US"/>
              <a:t>Doing this first does not make sense </a:t>
            </a:r>
            <a:endParaRPr/>
          </a:p>
        </p:txBody>
      </p:sp>
      <p:sp>
        <p:nvSpPr>
          <p:cNvPr id="606" name="Google Shape;606;g32d3355825c_0_9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43</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32d3355825c_0_1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Animate these </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Here are some broad types of analyses that we usually take on: </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b="1"/>
              <a:t>Description </a:t>
            </a:r>
            <a:r>
              <a:rPr lang="en-US"/>
              <a:t>is a largely retrospective exercise that helps an organization understand what has happened in the past to make inferences and decisions about what should happen next. </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b="1"/>
              <a:t>Detection </a:t>
            </a:r>
            <a:r>
              <a:rPr lang="en-US"/>
              <a:t>is more focused on the present and looks at current trends or anomalies to detect and inform immediate actions. Good examples are fraud detection or labeling legislative bills.</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b="1"/>
              <a:t>Prediction </a:t>
            </a:r>
            <a:r>
              <a:rPr lang="en-US"/>
              <a:t>focuses on predicting future behaviors or events. For example, we may want to predict whether a student will graduate or whether a bill was pass into law. </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b="1"/>
              <a:t>Optimization </a:t>
            </a:r>
            <a:r>
              <a:rPr lang="en-US" b="0"/>
              <a:t>takes the outputs of another analysis, like description or prediction, and uses them to allocate resources. A good example is locating ambulances to reduce response times. </a:t>
            </a:r>
            <a:endParaRPr/>
          </a:p>
          <a:p>
            <a:pPr marL="0" lvl="0" indent="0" algn="l" rtl="0">
              <a:lnSpc>
                <a:spcPct val="100000"/>
              </a:lnSpc>
              <a:spcBef>
                <a:spcPts val="0"/>
              </a:spcBef>
              <a:spcAft>
                <a:spcPts val="0"/>
              </a:spcAft>
              <a:buClr>
                <a:schemeClr val="dk1"/>
              </a:buClr>
              <a:buSzPts val="1200"/>
              <a:buFont typeface="Calibri"/>
              <a:buNone/>
            </a:pPr>
            <a:endParaRPr b="0"/>
          </a:p>
          <a:p>
            <a:pPr marL="0" lvl="0" indent="0" algn="l" rtl="0">
              <a:lnSpc>
                <a:spcPct val="100000"/>
              </a:lnSpc>
              <a:spcBef>
                <a:spcPts val="0"/>
              </a:spcBef>
              <a:spcAft>
                <a:spcPts val="0"/>
              </a:spcAft>
              <a:buClr>
                <a:schemeClr val="dk1"/>
              </a:buClr>
              <a:buSzPts val="1200"/>
              <a:buFont typeface="Calibri"/>
              <a:buNone/>
            </a:pPr>
            <a:r>
              <a:rPr lang="en-US" b="0"/>
              <a:t>Finally, </a:t>
            </a:r>
            <a:r>
              <a:rPr lang="en-US" b="1"/>
              <a:t>Behavior Change</a:t>
            </a:r>
            <a:r>
              <a:rPr lang="en-US" b="0"/>
              <a:t> focuses on causing a change in an outcome. Typically, this analysis uses methods from causal inference or social science, such as randomized controlled trials. </a:t>
            </a:r>
            <a:endParaRPr/>
          </a:p>
          <a:p>
            <a:pPr marL="0" lvl="0" indent="0" algn="l" rtl="0">
              <a:lnSpc>
                <a:spcPct val="100000"/>
              </a:lnSpc>
              <a:spcBef>
                <a:spcPts val="0"/>
              </a:spcBef>
              <a:spcAft>
                <a:spcPts val="0"/>
              </a:spcAft>
              <a:buClr>
                <a:schemeClr val="dk1"/>
              </a:buClr>
              <a:buSzPts val="1200"/>
              <a:buFont typeface="Calibri"/>
              <a:buNone/>
            </a:pPr>
            <a:endParaRPr b="0"/>
          </a:p>
        </p:txBody>
      </p:sp>
      <p:sp>
        <p:nvSpPr>
          <p:cNvPr id="630" name="Google Shape;630;g32d3355825c_0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32d3355825c_0_1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b="1"/>
              <a:t>Optimization </a:t>
            </a:r>
            <a:r>
              <a:rPr lang="en-US" b="0"/>
              <a:t>takes the outputs of another analysis, like description or prediction, and uses them to allocate resources. A good example is locating ambulances to reduce response times. </a:t>
            </a:r>
            <a:endParaRPr b="0"/>
          </a:p>
          <a:p>
            <a:pPr marL="0" lvl="0" indent="0" algn="l" rtl="0">
              <a:lnSpc>
                <a:spcPct val="100000"/>
              </a:lnSpc>
              <a:spcBef>
                <a:spcPts val="0"/>
              </a:spcBef>
              <a:spcAft>
                <a:spcPts val="0"/>
              </a:spcAft>
              <a:buClr>
                <a:schemeClr val="dk1"/>
              </a:buClr>
              <a:buSzPts val="1200"/>
              <a:buFont typeface="Calibri"/>
              <a:buNone/>
            </a:pPr>
            <a:r>
              <a:rPr lang="en-US"/>
              <a:t>Typically, the observational data that we have readily access to may not be sufficient</a:t>
            </a:r>
            <a:endParaRPr/>
          </a:p>
          <a:p>
            <a:pPr marL="0" lvl="0" indent="0" algn="l" rtl="0">
              <a:lnSpc>
                <a:spcPct val="100000"/>
              </a:lnSpc>
              <a:spcBef>
                <a:spcPts val="0"/>
              </a:spcBef>
              <a:spcAft>
                <a:spcPts val="0"/>
              </a:spcAft>
              <a:buClr>
                <a:schemeClr val="dk1"/>
              </a:buClr>
              <a:buSzPts val="1200"/>
              <a:buFont typeface="Calibri"/>
              <a:buNone/>
            </a:pPr>
            <a:r>
              <a:rPr lang="en-US"/>
              <a:t>We can use outputs of other analyses – descriptives, predictions to, and use them to </a:t>
            </a:r>
            <a:endParaRPr/>
          </a:p>
          <a:p>
            <a:pPr marL="0" lvl="0" indent="0" algn="l" rtl="0">
              <a:lnSpc>
                <a:spcPct val="100000"/>
              </a:lnSpc>
              <a:spcBef>
                <a:spcPts val="0"/>
              </a:spcBef>
              <a:spcAft>
                <a:spcPts val="0"/>
              </a:spcAft>
              <a:buClr>
                <a:schemeClr val="dk1"/>
              </a:buClr>
              <a:buSzPts val="1200"/>
              <a:buFont typeface="Calibri"/>
              <a:buNone/>
            </a:pPr>
            <a:endParaRPr b="0"/>
          </a:p>
          <a:p>
            <a:pPr marL="0" lvl="0" indent="0" algn="l" rtl="0">
              <a:lnSpc>
                <a:spcPct val="100000"/>
              </a:lnSpc>
              <a:spcBef>
                <a:spcPts val="0"/>
              </a:spcBef>
              <a:spcAft>
                <a:spcPts val="0"/>
              </a:spcAft>
              <a:buClr>
                <a:schemeClr val="dk1"/>
              </a:buClr>
              <a:buSzPts val="1200"/>
              <a:buFont typeface="Calibri"/>
              <a:buNone/>
            </a:pPr>
            <a:r>
              <a:rPr lang="en-US" b="0"/>
              <a:t>Finally, </a:t>
            </a:r>
            <a:r>
              <a:rPr lang="en-US" b="1"/>
              <a:t>Behavior Change</a:t>
            </a:r>
            <a:r>
              <a:rPr lang="en-US" b="0"/>
              <a:t> focuses on causing a change in an outcome. Typically, this analysis uses methods from causal inference or social science, such as randomized controlled trials. </a:t>
            </a:r>
            <a:endParaRPr/>
          </a:p>
          <a:p>
            <a:pPr marL="0" lvl="0" indent="0" algn="l" rtl="0">
              <a:lnSpc>
                <a:spcPct val="100000"/>
              </a:lnSpc>
              <a:spcBef>
                <a:spcPts val="0"/>
              </a:spcBef>
              <a:spcAft>
                <a:spcPts val="0"/>
              </a:spcAft>
              <a:buClr>
                <a:schemeClr val="dk1"/>
              </a:buClr>
              <a:buSzPts val="1200"/>
              <a:buFont typeface="Calibri"/>
              <a:buNone/>
            </a:pPr>
            <a:endParaRPr b="0"/>
          </a:p>
        </p:txBody>
      </p:sp>
      <p:sp>
        <p:nvSpPr>
          <p:cNvPr id="647" name="Google Shape;647;g32d3355825c_0_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32d3355825c_0_1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Most common types of analyses we begin a project with</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endParaRPr b="0"/>
          </a:p>
        </p:txBody>
      </p:sp>
      <p:sp>
        <p:nvSpPr>
          <p:cNvPr id="663" name="Google Shape;663;g32d3355825c_0_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32d80f85116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0" name="Google Shape;680;g32d80f85116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681" name="Google Shape;681;g32d80f85116_0_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47</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32d80f851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6" name="Google Shape;696;g32d80f851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697" name="Google Shape;697;g32d80f851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48</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32d80f85116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4" name="Google Shape;724;g32d80f85116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725" name="Google Shape;725;g32d80f85116_0_9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49</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p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739" name="Google Shape;739;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p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744" name="Google Shape;744;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6dad9273e7_0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g6dad9273e7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40634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258d72ef9a4_1_10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750" name="Google Shape;750;g258d72ef9a4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p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756" name="Google Shape;756;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p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762" name="Google Shape;762;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258d72ef9a4_1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8" name="Google Shape;768;g258d72ef9a4_1_10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769" name="Google Shape;769;g258d72ef9a4_1_10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55</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258d72ef9a4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775" name="Google Shape;775;g258d72ef9a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Don’t be afraid to ask naïve questions, it’s the only way they’ll get answered. You’re new to this problem, no one expects you to be an expert.</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Make sure to spend time discussing goals and metrics, and don’t forget that equity is a goal.</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Make sure you understand what the current process or solution is. This can be a benchmark for the performance of your new solution.</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Communication is critical all throughout the process.</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Make sure you’re tackling problems responsibly and ethically. </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And data and technology do not solve problems, people do. All we’re doing is building tools.</a:t>
            </a:r>
            <a:endParaRPr/>
          </a:p>
        </p:txBody>
      </p:sp>
      <p:sp>
        <p:nvSpPr>
          <p:cNvPr id="780" name="Google Shape;780;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32cbaf05b3f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6" name="Google Shape;786;g32cbaf05b3f_0_3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787" name="Google Shape;787;g32cbaf05b3f_0_3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58</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a:extLst>
            <a:ext uri="{FF2B5EF4-FFF2-40B4-BE49-F238E27FC236}">
              <a16:creationId xmlns:a16="http://schemas.microsoft.com/office/drawing/2014/main" id="{A4A723C2-8C30-9319-5562-27B725CC1ACD}"/>
            </a:ext>
          </a:extLst>
        </p:cNvPr>
        <p:cNvGrpSpPr/>
        <p:nvPr/>
      </p:nvGrpSpPr>
      <p:grpSpPr>
        <a:xfrm>
          <a:off x="0" y="0"/>
          <a:ext cx="0" cy="0"/>
          <a:chOff x="0" y="0"/>
          <a:chExt cx="0" cy="0"/>
        </a:xfrm>
      </p:grpSpPr>
      <p:sp>
        <p:nvSpPr>
          <p:cNvPr id="264" name="Google Shape;264;g6dad9273e7_0_102:notes">
            <a:extLst>
              <a:ext uri="{FF2B5EF4-FFF2-40B4-BE49-F238E27FC236}">
                <a16:creationId xmlns:a16="http://schemas.microsoft.com/office/drawing/2014/main" id="{3FE65184-4234-6E34-8CED-08156945D7F4}"/>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g6dad9273e7_0_102:notes">
            <a:extLst>
              <a:ext uri="{FF2B5EF4-FFF2-40B4-BE49-F238E27FC236}">
                <a16:creationId xmlns:a16="http://schemas.microsoft.com/office/drawing/2014/main" id="{3609B930-6E78-A795-0B4C-D1BDBA1664D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3452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6dad9273e7_0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g6dad9273e7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2c80c7d9a2_0_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g32c80c7d9a2_0_39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27f0bad7c2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g327f0bad7c2_1_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49" name="Google Shape;149;g327f0bad7c2_1_3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10</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2c80c7d9a2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Google Shape;161;g32c80c7d9a2_0_27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62" name="Google Shape;162;g32c80c7d9a2_0_27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g6dad9273e7_0_4"/>
          <p:cNvSpPr txBox="1">
            <a:spLocks noGrp="1"/>
          </p:cNvSpPr>
          <p:nvPr>
            <p:ph type="ctrTitle"/>
          </p:nvPr>
        </p:nvSpPr>
        <p:spPr>
          <a:xfrm>
            <a:off x="415611" y="992767"/>
            <a:ext cx="11360700" cy="2736900"/>
          </a:xfrm>
          <a:prstGeom prst="rect">
            <a:avLst/>
          </a:prstGeom>
        </p:spPr>
        <p:txBody>
          <a:bodyPr spcFirstLastPara="1" wrap="square" lIns="121900" tIns="121900" rIns="121900" bIns="121900" anchor="b" anchorCtr="0">
            <a:no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a:endParaRPr/>
          </a:p>
        </p:txBody>
      </p:sp>
      <p:sp>
        <p:nvSpPr>
          <p:cNvPr id="15" name="Google Shape;15;g6dad9273e7_0_4"/>
          <p:cNvSpPr txBox="1">
            <a:spLocks noGrp="1"/>
          </p:cNvSpPr>
          <p:nvPr>
            <p:ph type="subTitle" idx="1"/>
          </p:nvPr>
        </p:nvSpPr>
        <p:spPr>
          <a:xfrm>
            <a:off x="415600" y="3778833"/>
            <a:ext cx="11360700" cy="1056900"/>
          </a:xfrm>
          <a:prstGeom prst="rect">
            <a:avLst/>
          </a:prstGeom>
        </p:spPr>
        <p:txBody>
          <a:bodyPr spcFirstLastPara="1" wrap="square" lIns="121900" tIns="121900" rIns="121900" bIns="121900"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6" name="Google Shape;16;g6dad9273e7_0_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g6dad9273e7_0_42"/>
          <p:cNvSpPr txBox="1">
            <a:spLocks noGrp="1"/>
          </p:cNvSpPr>
          <p:nvPr>
            <p:ph type="title" hasCustomPrompt="1"/>
          </p:nvPr>
        </p:nvSpPr>
        <p:spPr>
          <a:xfrm>
            <a:off x="415600" y="1474833"/>
            <a:ext cx="11360700" cy="2618100"/>
          </a:xfrm>
          <a:prstGeom prst="rect">
            <a:avLst/>
          </a:prstGeom>
        </p:spPr>
        <p:txBody>
          <a:bodyPr spcFirstLastPara="1" wrap="square" lIns="121900" tIns="121900" rIns="121900" bIns="121900" anchor="b" anchorCtr="0">
            <a:no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53" name="Google Shape;53;g6dad9273e7_0_42"/>
          <p:cNvSpPr txBox="1">
            <a:spLocks noGrp="1"/>
          </p:cNvSpPr>
          <p:nvPr>
            <p:ph type="body" idx="1"/>
          </p:nvPr>
        </p:nvSpPr>
        <p:spPr>
          <a:xfrm>
            <a:off x="415600" y="4202967"/>
            <a:ext cx="11360700" cy="1734300"/>
          </a:xfrm>
          <a:prstGeom prst="rect">
            <a:avLst/>
          </a:prstGeom>
        </p:spPr>
        <p:txBody>
          <a:bodyPr spcFirstLastPara="1" wrap="square" lIns="121900" tIns="121900" rIns="121900" bIns="121900" anchor="t" anchorCtr="0">
            <a:noAutofit/>
          </a:bodyPr>
          <a:lstStyle>
            <a:lvl1pPr marL="457200" lvl="0" indent="-381000" algn="ctr">
              <a:spcBef>
                <a:spcPts val="0"/>
              </a:spcBef>
              <a:spcAft>
                <a:spcPts val="0"/>
              </a:spcAft>
              <a:buSzPts val="24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sp>
        <p:nvSpPr>
          <p:cNvPr id="54" name="Google Shape;54;g6dad9273e7_0_4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g6dad9273e7_0_4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7"/>
        <p:cNvGrpSpPr/>
        <p:nvPr/>
      </p:nvGrpSpPr>
      <p:grpSpPr>
        <a:xfrm>
          <a:off x="0" y="0"/>
          <a:ext cx="0" cy="0"/>
          <a:chOff x="0" y="0"/>
          <a:chExt cx="0" cy="0"/>
        </a:xfrm>
      </p:grpSpPr>
      <p:sp>
        <p:nvSpPr>
          <p:cNvPr id="58" name="Google Shape;58;g6dad9273e7_0_48"/>
          <p:cNvSpPr/>
          <p:nvPr/>
        </p:nvSpPr>
        <p:spPr>
          <a:xfrm>
            <a:off x="0" y="6434139"/>
            <a:ext cx="12192000" cy="423900"/>
          </a:xfrm>
          <a:prstGeom prst="rect">
            <a:avLst/>
          </a:prstGeom>
          <a:solidFill>
            <a:schemeClr val="dk2"/>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051" b="0" i="0" u="none" strike="noStrike" cap="none">
              <a:solidFill>
                <a:schemeClr val="lt1"/>
              </a:solidFill>
              <a:latin typeface="Arial"/>
              <a:ea typeface="Arial"/>
              <a:cs typeface="Arial"/>
              <a:sym typeface="Arial"/>
            </a:endParaRPr>
          </a:p>
          <a:p>
            <a:pPr marL="0" marR="0" lvl="0" indent="0" algn="l" rtl="0">
              <a:spcBef>
                <a:spcPts val="0"/>
              </a:spcBef>
              <a:spcAft>
                <a:spcPts val="0"/>
              </a:spcAft>
              <a:buNone/>
            </a:pPr>
            <a:r>
              <a:rPr lang="en-US" sz="1600" b="0" i="0" u="none" strike="noStrike" cap="none">
                <a:solidFill>
                  <a:schemeClr val="lt1"/>
                </a:solidFill>
                <a:latin typeface="Arial"/>
                <a:ea typeface="Arial"/>
                <a:cs typeface="Arial"/>
                <a:sym typeface="Arial"/>
              </a:rPr>
              <a:t>Rayid Ghani							University of Chicago                                                                      @rayidghani				</a:t>
            </a:r>
            <a:endParaRPr/>
          </a:p>
        </p:txBody>
      </p:sp>
      <p:sp>
        <p:nvSpPr>
          <p:cNvPr id="59" name="Google Shape;59;g6dad9273e7_0_48"/>
          <p:cNvSpPr/>
          <p:nvPr/>
        </p:nvSpPr>
        <p:spPr>
          <a:xfrm>
            <a:off x="0" y="2"/>
            <a:ext cx="12192000" cy="1206600"/>
          </a:xfrm>
          <a:prstGeom prst="rect">
            <a:avLst/>
          </a:prstGeom>
          <a:solidFill>
            <a:schemeClr val="dk2"/>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051" b="0" i="0" u="none" strike="noStrike" cap="none">
              <a:solidFill>
                <a:schemeClr val="lt1"/>
              </a:solidFill>
              <a:latin typeface="Arial"/>
              <a:ea typeface="Arial"/>
              <a:cs typeface="Arial"/>
              <a:sym typeface="Arial"/>
            </a:endParaRPr>
          </a:p>
        </p:txBody>
      </p:sp>
      <p:sp>
        <p:nvSpPr>
          <p:cNvPr id="60" name="Google Shape;60;g6dad9273e7_0_48"/>
          <p:cNvSpPr txBox="1">
            <a:spLocks noGrp="1"/>
          </p:cNvSpPr>
          <p:nvPr>
            <p:ph type="body" idx="1"/>
          </p:nvPr>
        </p:nvSpPr>
        <p:spPr>
          <a:xfrm>
            <a:off x="297706" y="1353807"/>
            <a:ext cx="11666400" cy="49545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2100"/>
              </a:spcBef>
              <a:spcAft>
                <a:spcPts val="0"/>
              </a:spcAft>
              <a:buClr>
                <a:schemeClr val="dk1"/>
              </a:buClr>
              <a:buSzPts val="1800"/>
              <a:buChar char="●"/>
              <a:defRPr/>
            </a:lvl7pPr>
            <a:lvl8pPr marL="3657600" lvl="7" indent="-342900" algn="l" rtl="0">
              <a:spcBef>
                <a:spcPts val="2100"/>
              </a:spcBef>
              <a:spcAft>
                <a:spcPts val="0"/>
              </a:spcAft>
              <a:buClr>
                <a:schemeClr val="dk1"/>
              </a:buClr>
              <a:buSzPts val="1800"/>
              <a:buChar char="○"/>
              <a:defRPr/>
            </a:lvl8pPr>
            <a:lvl9pPr marL="4114800" lvl="8" indent="-342900" algn="l" rtl="0">
              <a:spcBef>
                <a:spcPts val="2100"/>
              </a:spcBef>
              <a:spcAft>
                <a:spcPts val="2100"/>
              </a:spcAft>
              <a:buClr>
                <a:schemeClr val="dk1"/>
              </a:buClr>
              <a:buSzPts val="1800"/>
              <a:buChar char="■"/>
              <a:defRPr/>
            </a:lvl9pPr>
          </a:lstStyle>
          <a:p>
            <a:endParaRPr/>
          </a:p>
        </p:txBody>
      </p:sp>
      <p:sp>
        <p:nvSpPr>
          <p:cNvPr id="61" name="Google Shape;61;g6dad9273e7_0_48"/>
          <p:cNvSpPr txBox="1">
            <a:spLocks noGrp="1"/>
          </p:cNvSpPr>
          <p:nvPr>
            <p:ph type="title"/>
          </p:nvPr>
        </p:nvSpPr>
        <p:spPr>
          <a:xfrm>
            <a:off x="0" y="23412"/>
            <a:ext cx="12192000" cy="11430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3700"/>
              <a:buNone/>
              <a:defRPr>
                <a:solidFill>
                  <a:srgbClr val="F2F2F2"/>
                </a:solidFill>
              </a:defRPr>
            </a:lvl1pPr>
            <a:lvl2pPr lvl="1" algn="ctr" rtl="0">
              <a:spcBef>
                <a:spcPts val="0"/>
              </a:spcBef>
              <a:spcAft>
                <a:spcPts val="0"/>
              </a:spcAft>
              <a:buSzPts val="3700"/>
              <a:buNone/>
              <a:defRPr/>
            </a:lvl2pPr>
            <a:lvl3pPr lvl="2" algn="ctr" rtl="0">
              <a:spcBef>
                <a:spcPts val="0"/>
              </a:spcBef>
              <a:spcAft>
                <a:spcPts val="0"/>
              </a:spcAft>
              <a:buSzPts val="3700"/>
              <a:buNone/>
              <a:defRPr/>
            </a:lvl3pPr>
            <a:lvl4pPr lvl="3" algn="ctr" rtl="0">
              <a:spcBef>
                <a:spcPts val="0"/>
              </a:spcBef>
              <a:spcAft>
                <a:spcPts val="0"/>
              </a:spcAft>
              <a:buSzPts val="3700"/>
              <a:buNone/>
              <a:defRPr/>
            </a:lvl4pPr>
            <a:lvl5pPr lvl="4" algn="ctr" rtl="0">
              <a:spcBef>
                <a:spcPts val="0"/>
              </a:spcBef>
              <a:spcAft>
                <a:spcPts val="0"/>
              </a:spcAft>
              <a:buSzPts val="3700"/>
              <a:buNone/>
              <a:defRPr/>
            </a:lvl5pPr>
            <a:lvl6pPr lvl="5" algn="ctr" rtl="0">
              <a:spcBef>
                <a:spcPts val="0"/>
              </a:spcBef>
              <a:spcAft>
                <a:spcPts val="0"/>
              </a:spcAft>
              <a:buSzPts val="3700"/>
              <a:buNone/>
              <a:defRPr/>
            </a:lvl6pPr>
            <a:lvl7pPr lvl="6" algn="ctr" rtl="0">
              <a:spcBef>
                <a:spcPts val="0"/>
              </a:spcBef>
              <a:spcAft>
                <a:spcPts val="0"/>
              </a:spcAft>
              <a:buSzPts val="3700"/>
              <a:buNone/>
              <a:defRPr/>
            </a:lvl7pPr>
            <a:lvl8pPr lvl="7" algn="ctr" rtl="0">
              <a:spcBef>
                <a:spcPts val="0"/>
              </a:spcBef>
              <a:spcAft>
                <a:spcPts val="0"/>
              </a:spcAft>
              <a:buSzPts val="3700"/>
              <a:buNone/>
              <a:defRPr/>
            </a:lvl8pPr>
            <a:lvl9pPr lvl="8" algn="ctr" rtl="0">
              <a:spcBef>
                <a:spcPts val="0"/>
              </a:spcBef>
              <a:spcAft>
                <a:spcPts val="0"/>
              </a:spcAft>
              <a:buSzPts val="37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62"/>
        <p:cNvGrpSpPr/>
        <p:nvPr/>
      </p:nvGrpSpPr>
      <p:grpSpPr>
        <a:xfrm>
          <a:off x="0" y="0"/>
          <a:ext cx="0" cy="0"/>
          <a:chOff x="0" y="0"/>
          <a:chExt cx="0" cy="0"/>
        </a:xfrm>
      </p:grpSpPr>
      <p:sp>
        <p:nvSpPr>
          <p:cNvPr id="63" name="Google Shape;63;g6dad9273e7_0_53"/>
          <p:cNvSpPr txBox="1">
            <a:spLocks noGrp="1"/>
          </p:cNvSpPr>
          <p:nvPr>
            <p:ph type="body" idx="1"/>
          </p:nvPr>
        </p:nvSpPr>
        <p:spPr>
          <a:xfrm>
            <a:off x="297706" y="1353807"/>
            <a:ext cx="11666400" cy="49545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2100"/>
              </a:spcBef>
              <a:spcAft>
                <a:spcPts val="0"/>
              </a:spcAft>
              <a:buClr>
                <a:schemeClr val="dk1"/>
              </a:buClr>
              <a:buSzPts val="1800"/>
              <a:buChar char="●"/>
              <a:defRPr/>
            </a:lvl7pPr>
            <a:lvl8pPr marL="3657600" lvl="7" indent="-342900" algn="l" rtl="0">
              <a:spcBef>
                <a:spcPts val="2100"/>
              </a:spcBef>
              <a:spcAft>
                <a:spcPts val="0"/>
              </a:spcAft>
              <a:buClr>
                <a:schemeClr val="dk1"/>
              </a:buClr>
              <a:buSzPts val="1800"/>
              <a:buChar char="○"/>
              <a:defRPr/>
            </a:lvl8pPr>
            <a:lvl9pPr marL="4114800" lvl="8" indent="-342900" algn="l" rtl="0">
              <a:spcBef>
                <a:spcPts val="2100"/>
              </a:spcBef>
              <a:spcAft>
                <a:spcPts val="2100"/>
              </a:spcAft>
              <a:buClr>
                <a:schemeClr val="dk1"/>
              </a:buClr>
              <a:buSzPts val="1800"/>
              <a:buChar char="■"/>
              <a:defRPr/>
            </a:lvl9pPr>
          </a:lstStyle>
          <a:p>
            <a:endParaRPr/>
          </a:p>
        </p:txBody>
      </p:sp>
      <p:sp>
        <p:nvSpPr>
          <p:cNvPr id="64" name="Google Shape;64;g6dad9273e7_0_53"/>
          <p:cNvSpPr txBox="1"/>
          <p:nvPr/>
        </p:nvSpPr>
        <p:spPr>
          <a:xfrm>
            <a:off x="0" y="1"/>
            <a:ext cx="12192000" cy="1069800"/>
          </a:xfrm>
          <a:prstGeom prst="rect">
            <a:avLst/>
          </a:prstGeom>
          <a:solidFill>
            <a:srgbClr val="800000"/>
          </a:solidFill>
          <a:ln>
            <a:noFill/>
          </a:ln>
        </p:spPr>
        <p:txBody>
          <a:bodyPr spcFirstLastPara="1" wrap="square" lIns="121900" tIns="60950" rIns="121900" bIns="60950" anchor="ctr" anchorCtr="0">
            <a:noAutofit/>
          </a:bodyPr>
          <a:lstStyle/>
          <a:p>
            <a:pPr marL="0" marR="0" lvl="0" indent="0" algn="ctr" rtl="0">
              <a:spcBef>
                <a:spcPts val="0"/>
              </a:spcBef>
              <a:spcAft>
                <a:spcPts val="0"/>
              </a:spcAft>
              <a:buNone/>
            </a:pPr>
            <a:endParaRPr sz="33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p:cSld name="1_Title Slide">
    <p:bg>
      <p:bgPr>
        <a:solidFill>
          <a:schemeClr val="lt1"/>
        </a:solidFill>
        <a:effectLst/>
      </p:bgPr>
    </p:bg>
    <p:spTree>
      <p:nvGrpSpPr>
        <p:cNvPr id="1" name="Shape 15"/>
        <p:cNvGrpSpPr/>
        <p:nvPr/>
      </p:nvGrpSpPr>
      <p:grpSpPr>
        <a:xfrm>
          <a:off x="0" y="0"/>
          <a:ext cx="0" cy="0"/>
          <a:chOff x="0" y="0"/>
          <a:chExt cx="0" cy="0"/>
        </a:xfrm>
      </p:grpSpPr>
      <p:sp>
        <p:nvSpPr>
          <p:cNvPr id="16" name="Google Shape;16;p62"/>
          <p:cNvSpPr txBox="1">
            <a:spLocks noGrp="1"/>
          </p:cNvSpPr>
          <p:nvPr>
            <p:ph type="ctrTitle"/>
          </p:nvPr>
        </p:nvSpPr>
        <p:spPr>
          <a:xfrm>
            <a:off x="914400" y="1851287"/>
            <a:ext cx="10363200" cy="14700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33638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2_Title and Content">
    <p:spTree>
      <p:nvGrpSpPr>
        <p:cNvPr id="1" name="Shape 38"/>
        <p:cNvGrpSpPr/>
        <p:nvPr/>
      </p:nvGrpSpPr>
      <p:grpSpPr>
        <a:xfrm>
          <a:off x="0" y="0"/>
          <a:ext cx="0" cy="0"/>
          <a:chOff x="0" y="0"/>
          <a:chExt cx="0" cy="0"/>
        </a:xfrm>
      </p:grpSpPr>
      <p:sp>
        <p:nvSpPr>
          <p:cNvPr id="39" name="Google Shape;39;g32c80c7d9a2_0_272"/>
          <p:cNvSpPr txBox="1">
            <a:spLocks noGrp="1"/>
          </p:cNvSpPr>
          <p:nvPr>
            <p:ph type="body" idx="1"/>
          </p:nvPr>
        </p:nvSpPr>
        <p:spPr>
          <a:xfrm>
            <a:off x="297707" y="1353807"/>
            <a:ext cx="11666400" cy="4954800"/>
          </a:xfrm>
          <a:prstGeom prst="rect">
            <a:avLst/>
          </a:prstGeom>
          <a:noFill/>
          <a:ln>
            <a:noFill/>
          </a:ln>
        </p:spPr>
        <p:txBody>
          <a:bodyPr spcFirstLastPara="1" wrap="square" lIns="91425" tIns="45700" rIns="91425" bIns="45700" anchor="t" anchorCtr="0">
            <a:noAutofit/>
          </a:bodyPr>
          <a:lstStyle>
            <a:lvl1pPr marL="609585" lvl="0" indent="-457189" algn="l">
              <a:lnSpc>
                <a:spcPct val="100000"/>
              </a:lnSpc>
              <a:spcBef>
                <a:spcPts val="533"/>
              </a:spcBef>
              <a:spcAft>
                <a:spcPts val="0"/>
              </a:spcAft>
              <a:buClr>
                <a:schemeClr val="dk1"/>
              </a:buClr>
              <a:buSzPts val="1800"/>
              <a:buChar char="•"/>
              <a:defRPr/>
            </a:lvl1pPr>
            <a:lvl2pPr marL="1219170" lvl="1" indent="-457189" algn="l">
              <a:lnSpc>
                <a:spcPct val="100000"/>
              </a:lnSpc>
              <a:spcBef>
                <a:spcPts val="533"/>
              </a:spcBef>
              <a:spcAft>
                <a:spcPts val="0"/>
              </a:spcAft>
              <a:buClr>
                <a:schemeClr val="dk1"/>
              </a:buClr>
              <a:buSzPts val="1800"/>
              <a:buChar char="–"/>
              <a:defRPr/>
            </a:lvl2pPr>
            <a:lvl3pPr marL="1828754" lvl="2" indent="-457189" algn="l">
              <a:lnSpc>
                <a:spcPct val="100000"/>
              </a:lnSpc>
              <a:spcBef>
                <a:spcPts val="533"/>
              </a:spcBef>
              <a:spcAft>
                <a:spcPts val="0"/>
              </a:spcAft>
              <a:buClr>
                <a:schemeClr val="dk1"/>
              </a:buClr>
              <a:buSzPts val="1800"/>
              <a:buChar char="•"/>
              <a:defRPr/>
            </a:lvl3pPr>
            <a:lvl4pPr marL="2438339" lvl="3" indent="-457189" algn="l">
              <a:lnSpc>
                <a:spcPct val="100000"/>
              </a:lnSpc>
              <a:spcBef>
                <a:spcPts val="533"/>
              </a:spcBef>
              <a:spcAft>
                <a:spcPts val="0"/>
              </a:spcAft>
              <a:buClr>
                <a:schemeClr val="dk1"/>
              </a:buClr>
              <a:buSzPts val="1800"/>
              <a:buChar char="–"/>
              <a:defRPr/>
            </a:lvl4pPr>
            <a:lvl5pPr marL="3047924" lvl="4" indent="-457189" algn="l">
              <a:lnSpc>
                <a:spcPct val="100000"/>
              </a:lnSpc>
              <a:spcBef>
                <a:spcPts val="533"/>
              </a:spcBef>
              <a:spcAft>
                <a:spcPts val="0"/>
              </a:spcAft>
              <a:buClr>
                <a:schemeClr val="dk1"/>
              </a:buClr>
              <a:buSzPts val="1800"/>
              <a:buChar char="»"/>
              <a:defRPr/>
            </a:lvl5pPr>
            <a:lvl6pPr marL="3657509" lvl="5" indent="-457189" algn="l">
              <a:lnSpc>
                <a:spcPct val="100000"/>
              </a:lnSpc>
              <a:spcBef>
                <a:spcPts val="533"/>
              </a:spcBef>
              <a:spcAft>
                <a:spcPts val="0"/>
              </a:spcAft>
              <a:buClr>
                <a:schemeClr val="dk1"/>
              </a:buClr>
              <a:buSzPts val="1800"/>
              <a:buChar char="•"/>
              <a:defRPr/>
            </a:lvl6pPr>
            <a:lvl7pPr marL="4267093" lvl="6" indent="-457189" algn="l">
              <a:lnSpc>
                <a:spcPct val="100000"/>
              </a:lnSpc>
              <a:spcBef>
                <a:spcPts val="533"/>
              </a:spcBef>
              <a:spcAft>
                <a:spcPts val="0"/>
              </a:spcAft>
              <a:buClr>
                <a:schemeClr val="dk1"/>
              </a:buClr>
              <a:buSzPts val="1800"/>
              <a:buChar char="•"/>
              <a:defRPr/>
            </a:lvl7pPr>
            <a:lvl8pPr marL="4876678" lvl="7" indent="-457189" algn="l">
              <a:lnSpc>
                <a:spcPct val="100000"/>
              </a:lnSpc>
              <a:spcBef>
                <a:spcPts val="533"/>
              </a:spcBef>
              <a:spcAft>
                <a:spcPts val="0"/>
              </a:spcAft>
              <a:buClr>
                <a:schemeClr val="dk1"/>
              </a:buClr>
              <a:buSzPts val="1800"/>
              <a:buChar char="•"/>
              <a:defRPr/>
            </a:lvl8pPr>
            <a:lvl9pPr marL="5486263" lvl="8" indent="-457189" algn="l">
              <a:lnSpc>
                <a:spcPct val="100000"/>
              </a:lnSpc>
              <a:spcBef>
                <a:spcPts val="533"/>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169357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g6dad9273e7_0_8"/>
          <p:cNvSpPr txBox="1">
            <a:spLocks noGrp="1"/>
          </p:cNvSpPr>
          <p:nvPr>
            <p:ph type="title"/>
          </p:nvPr>
        </p:nvSpPr>
        <p:spPr>
          <a:xfrm>
            <a:off x="415600" y="2867800"/>
            <a:ext cx="11360700" cy="1122300"/>
          </a:xfrm>
          <a:prstGeom prst="rect">
            <a:avLst/>
          </a:prstGeom>
        </p:spPr>
        <p:txBody>
          <a:bodyPr spcFirstLastPara="1" wrap="square" lIns="121900" tIns="121900" rIns="121900" bIns="121900"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g6dad9273e7_0_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g6dad9273e7_0_11"/>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lvl="0">
              <a:spcBef>
                <a:spcPts val="0"/>
              </a:spcBef>
              <a:spcAft>
                <a:spcPts val="0"/>
              </a:spcAft>
              <a:buClr>
                <a:srgbClr val="FFFFFF"/>
              </a:buClr>
              <a:buSzPts val="3700"/>
              <a:buNone/>
              <a:defRPr>
                <a:solidFill>
                  <a:srgbClr val="FFFFFF"/>
                </a:solidFill>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2" name="Google Shape;22;g6dad9273e7_0_11"/>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Autofit/>
          </a:bodyPr>
          <a:lstStyle>
            <a:lvl1pPr marL="457200" lvl="0" indent="-381000">
              <a:spcBef>
                <a:spcPts val="0"/>
              </a:spcBef>
              <a:spcAft>
                <a:spcPts val="0"/>
              </a:spcAft>
              <a:buClr>
                <a:srgbClr val="434343"/>
              </a:buClr>
              <a:buSzPts val="2400"/>
              <a:buChar char="●"/>
              <a:defRPr>
                <a:solidFill>
                  <a:srgbClr val="434343"/>
                </a:solidFill>
              </a:defRPr>
            </a:lvl1pPr>
            <a:lvl2pPr marL="914400" lvl="1" indent="-349250">
              <a:spcBef>
                <a:spcPts val="2100"/>
              </a:spcBef>
              <a:spcAft>
                <a:spcPts val="0"/>
              </a:spcAft>
              <a:buClr>
                <a:srgbClr val="434343"/>
              </a:buClr>
              <a:buSzPts val="1900"/>
              <a:buChar char="○"/>
              <a:defRPr>
                <a:solidFill>
                  <a:srgbClr val="434343"/>
                </a:solidFill>
              </a:defRPr>
            </a:lvl2pPr>
            <a:lvl3pPr marL="1371600" lvl="2" indent="-349250">
              <a:spcBef>
                <a:spcPts val="2100"/>
              </a:spcBef>
              <a:spcAft>
                <a:spcPts val="0"/>
              </a:spcAft>
              <a:buClr>
                <a:srgbClr val="434343"/>
              </a:buClr>
              <a:buSzPts val="1900"/>
              <a:buChar char="■"/>
              <a:defRPr>
                <a:solidFill>
                  <a:srgbClr val="434343"/>
                </a:solidFill>
              </a:defRPr>
            </a:lvl3pPr>
            <a:lvl4pPr marL="1828800" lvl="3" indent="-349250">
              <a:spcBef>
                <a:spcPts val="2100"/>
              </a:spcBef>
              <a:spcAft>
                <a:spcPts val="0"/>
              </a:spcAft>
              <a:buClr>
                <a:srgbClr val="434343"/>
              </a:buClr>
              <a:buSzPts val="1900"/>
              <a:buChar char="●"/>
              <a:defRPr>
                <a:solidFill>
                  <a:srgbClr val="434343"/>
                </a:solidFill>
              </a:defRPr>
            </a:lvl4pPr>
            <a:lvl5pPr marL="2286000" lvl="4" indent="-349250">
              <a:spcBef>
                <a:spcPts val="2100"/>
              </a:spcBef>
              <a:spcAft>
                <a:spcPts val="0"/>
              </a:spcAft>
              <a:buClr>
                <a:srgbClr val="434343"/>
              </a:buClr>
              <a:buSzPts val="1900"/>
              <a:buChar char="○"/>
              <a:defRPr>
                <a:solidFill>
                  <a:srgbClr val="434343"/>
                </a:solidFill>
              </a:defRPr>
            </a:lvl5pPr>
            <a:lvl6pPr marL="2743200" lvl="5" indent="-349250">
              <a:spcBef>
                <a:spcPts val="2100"/>
              </a:spcBef>
              <a:spcAft>
                <a:spcPts val="0"/>
              </a:spcAft>
              <a:buClr>
                <a:srgbClr val="434343"/>
              </a:buClr>
              <a:buSzPts val="1900"/>
              <a:buChar char="■"/>
              <a:defRPr>
                <a:solidFill>
                  <a:srgbClr val="434343"/>
                </a:solidFill>
              </a:defRPr>
            </a:lvl6pPr>
            <a:lvl7pPr marL="3200400" lvl="6" indent="-349250">
              <a:spcBef>
                <a:spcPts val="2100"/>
              </a:spcBef>
              <a:spcAft>
                <a:spcPts val="0"/>
              </a:spcAft>
              <a:buClr>
                <a:srgbClr val="434343"/>
              </a:buClr>
              <a:buSzPts val="1900"/>
              <a:buChar char="●"/>
              <a:defRPr>
                <a:solidFill>
                  <a:srgbClr val="434343"/>
                </a:solidFill>
              </a:defRPr>
            </a:lvl7pPr>
            <a:lvl8pPr marL="3657600" lvl="7" indent="-349250">
              <a:spcBef>
                <a:spcPts val="2100"/>
              </a:spcBef>
              <a:spcAft>
                <a:spcPts val="0"/>
              </a:spcAft>
              <a:buClr>
                <a:srgbClr val="434343"/>
              </a:buClr>
              <a:buSzPts val="1900"/>
              <a:buChar char="○"/>
              <a:defRPr>
                <a:solidFill>
                  <a:srgbClr val="434343"/>
                </a:solidFill>
              </a:defRPr>
            </a:lvl8pPr>
            <a:lvl9pPr marL="4114800" lvl="8" indent="-349250">
              <a:spcBef>
                <a:spcPts val="2100"/>
              </a:spcBef>
              <a:spcAft>
                <a:spcPts val="2100"/>
              </a:spcAft>
              <a:buClr>
                <a:srgbClr val="434343"/>
              </a:buClr>
              <a:buSzPts val="1900"/>
              <a:buChar char="■"/>
              <a:defRPr>
                <a:solidFill>
                  <a:srgbClr val="434343"/>
                </a:solidFill>
              </a:defRPr>
            </a:lvl9pPr>
          </a:lstStyle>
          <a:p>
            <a:endParaRPr/>
          </a:p>
        </p:txBody>
      </p:sp>
      <p:sp>
        <p:nvSpPr>
          <p:cNvPr id="23" name="Google Shape;23;g6dad9273e7_0_1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g6dad9273e7_0_11"/>
          <p:cNvSpPr/>
          <p:nvPr/>
        </p:nvSpPr>
        <p:spPr>
          <a:xfrm>
            <a:off x="-14200" y="-36767"/>
            <a:ext cx="12220500" cy="1447500"/>
          </a:xfrm>
          <a:prstGeom prst="rect">
            <a:avLst/>
          </a:prstGeom>
          <a:solidFill>
            <a:srgbClr val="A61C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g6dad9273e7_0_16"/>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7" name="Google Shape;27;g6dad9273e7_0_16"/>
          <p:cNvSpPr txBox="1">
            <a:spLocks noGrp="1"/>
          </p:cNvSpPr>
          <p:nvPr>
            <p:ph type="body" idx="1"/>
          </p:nvPr>
        </p:nvSpPr>
        <p:spPr>
          <a:xfrm>
            <a:off x="415600" y="1536633"/>
            <a:ext cx="5333100" cy="45552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8" name="Google Shape;28;g6dad9273e7_0_16"/>
          <p:cNvSpPr txBox="1">
            <a:spLocks noGrp="1"/>
          </p:cNvSpPr>
          <p:nvPr>
            <p:ph type="body" idx="2"/>
          </p:nvPr>
        </p:nvSpPr>
        <p:spPr>
          <a:xfrm>
            <a:off x="6443200" y="1536633"/>
            <a:ext cx="5333100" cy="45552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9" name="Google Shape;29;g6dad9273e7_0_1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g6dad9273e7_0_21"/>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32" name="Google Shape;32;g6dad9273e7_0_2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
        <p:nvSpPr>
          <p:cNvPr id="33" name="Google Shape;33;g6dad9273e7_0_21"/>
          <p:cNvSpPr/>
          <p:nvPr/>
        </p:nvSpPr>
        <p:spPr>
          <a:xfrm>
            <a:off x="-28367" y="-36767"/>
            <a:ext cx="12220500" cy="1447500"/>
          </a:xfrm>
          <a:prstGeom prst="rect">
            <a:avLst/>
          </a:prstGeom>
          <a:solidFill>
            <a:srgbClr val="A61C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g6dad9273e7_0_25"/>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36" name="Google Shape;36;g6dad9273e7_0_25"/>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37" name="Google Shape;37;g6dad9273e7_0_2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
        <p:nvSpPr>
          <p:cNvPr id="38" name="Google Shape;38;g6dad9273e7_0_25"/>
          <p:cNvSpPr/>
          <p:nvPr/>
        </p:nvSpPr>
        <p:spPr>
          <a:xfrm>
            <a:off x="-28367" y="-36767"/>
            <a:ext cx="12220500" cy="1447500"/>
          </a:xfrm>
          <a:prstGeom prst="rect">
            <a:avLst/>
          </a:prstGeom>
          <a:solidFill>
            <a:srgbClr val="A61C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g6dad9273e7_0_30"/>
          <p:cNvSpPr txBox="1">
            <a:spLocks noGrp="1"/>
          </p:cNvSpPr>
          <p:nvPr>
            <p:ph type="title"/>
          </p:nvPr>
        </p:nvSpPr>
        <p:spPr>
          <a:xfrm>
            <a:off x="653667" y="600200"/>
            <a:ext cx="8490300" cy="5454300"/>
          </a:xfrm>
          <a:prstGeom prst="rect">
            <a:avLst/>
          </a:prstGeom>
        </p:spPr>
        <p:txBody>
          <a:bodyPr spcFirstLastPara="1" wrap="square" lIns="121900" tIns="121900" rIns="121900" bIns="121900" anchor="ctr" anchorCtr="0">
            <a:no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41" name="Google Shape;41;g6dad9273e7_0_3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g6dad9273e7_0_33"/>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4" name="Google Shape;44;g6dad9273e7_0_33"/>
          <p:cNvSpPr txBox="1">
            <a:spLocks noGrp="1"/>
          </p:cNvSpPr>
          <p:nvPr>
            <p:ph type="title"/>
          </p:nvPr>
        </p:nvSpPr>
        <p:spPr>
          <a:xfrm>
            <a:off x="354000" y="1644233"/>
            <a:ext cx="5393700" cy="1976400"/>
          </a:xfrm>
          <a:prstGeom prst="rect">
            <a:avLst/>
          </a:prstGeom>
        </p:spPr>
        <p:txBody>
          <a:bodyPr spcFirstLastPara="1" wrap="square" lIns="121900" tIns="121900" rIns="121900" bIns="121900" anchor="b" anchorCtr="0">
            <a:no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45" name="Google Shape;45;g6dad9273e7_0_33"/>
          <p:cNvSpPr txBox="1">
            <a:spLocks noGrp="1"/>
          </p:cNvSpPr>
          <p:nvPr>
            <p:ph type="subTitle" idx="1"/>
          </p:nvPr>
        </p:nvSpPr>
        <p:spPr>
          <a:xfrm>
            <a:off x="354000" y="3737433"/>
            <a:ext cx="5393700" cy="1646700"/>
          </a:xfrm>
          <a:prstGeom prst="rect">
            <a:avLst/>
          </a:prstGeom>
        </p:spPr>
        <p:txBody>
          <a:bodyPr spcFirstLastPara="1" wrap="square" lIns="121900" tIns="121900" rIns="121900" bIns="121900"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6" name="Google Shape;46;g6dad9273e7_0_33"/>
          <p:cNvSpPr txBox="1">
            <a:spLocks noGrp="1"/>
          </p:cNvSpPr>
          <p:nvPr>
            <p:ph type="body" idx="2"/>
          </p:nvPr>
        </p:nvSpPr>
        <p:spPr>
          <a:xfrm>
            <a:off x="6586000" y="965433"/>
            <a:ext cx="5115900" cy="4926900"/>
          </a:xfrm>
          <a:prstGeom prst="rect">
            <a:avLst/>
          </a:prstGeom>
        </p:spPr>
        <p:txBody>
          <a:bodyPr spcFirstLastPara="1" wrap="square" lIns="121900" tIns="121900" rIns="121900" bIns="121900" anchor="ctr" anchorCtr="0">
            <a:noAutofit/>
          </a:bodyPr>
          <a:lstStyle>
            <a:lvl1pPr marL="457200" lvl="0" indent="-381000">
              <a:spcBef>
                <a:spcPts val="0"/>
              </a:spcBef>
              <a:spcAft>
                <a:spcPts val="0"/>
              </a:spcAft>
              <a:buSzPts val="24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47" name="Google Shape;47;g6dad9273e7_0_3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g6dad9273e7_0_39"/>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noAutofit/>
          </a:bodyPr>
          <a:lstStyle>
            <a:lvl1pPr marL="457200" lvl="0" indent="-228600">
              <a:lnSpc>
                <a:spcPct val="100000"/>
              </a:lnSpc>
              <a:spcBef>
                <a:spcPts val="0"/>
              </a:spcBef>
              <a:spcAft>
                <a:spcPts val="0"/>
              </a:spcAft>
              <a:buSzPts val="2400"/>
              <a:buNone/>
              <a:defRPr/>
            </a:lvl1pPr>
          </a:lstStyle>
          <a:p>
            <a:endParaRPr/>
          </a:p>
        </p:txBody>
      </p:sp>
      <p:sp>
        <p:nvSpPr>
          <p:cNvPr id="50" name="Google Shape;50;g6dad9273e7_0_3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
        <p:cNvGrpSpPr/>
        <p:nvPr/>
      </p:nvGrpSpPr>
      <p:grpSpPr>
        <a:xfrm>
          <a:off x="0" y="0"/>
          <a:ext cx="0" cy="0"/>
          <a:chOff x="0" y="0"/>
          <a:chExt cx="0" cy="0"/>
        </a:xfrm>
      </p:grpSpPr>
      <p:sp>
        <p:nvSpPr>
          <p:cNvPr id="10" name="Google Shape;10;g6dad9273e7_0_0"/>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a:p>
        </p:txBody>
      </p:sp>
      <p:sp>
        <p:nvSpPr>
          <p:cNvPr id="11" name="Google Shape;11;g6dad9273e7_0_0"/>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nSpc>
                <a:spcPct val="115000"/>
              </a:lnSpc>
              <a:spcBef>
                <a:spcPts val="0"/>
              </a:spcBef>
              <a:spcAft>
                <a:spcPts val="0"/>
              </a:spcAft>
              <a:buClr>
                <a:schemeClr val="dk2"/>
              </a:buClr>
              <a:buSzPts val="2400"/>
              <a:buChar char="●"/>
              <a:defRPr sz="2400">
                <a:solidFill>
                  <a:schemeClr val="dk2"/>
                </a:solidFill>
              </a:defRPr>
            </a:lvl1pPr>
            <a:lvl2pPr marL="914400" lvl="1" indent="-349250">
              <a:lnSpc>
                <a:spcPct val="115000"/>
              </a:lnSpc>
              <a:spcBef>
                <a:spcPts val="2100"/>
              </a:spcBef>
              <a:spcAft>
                <a:spcPts val="0"/>
              </a:spcAft>
              <a:buClr>
                <a:schemeClr val="dk2"/>
              </a:buClr>
              <a:buSzPts val="1900"/>
              <a:buChar char="○"/>
              <a:defRPr sz="1900">
                <a:solidFill>
                  <a:schemeClr val="dk2"/>
                </a:solidFill>
              </a:defRPr>
            </a:lvl2pPr>
            <a:lvl3pPr marL="1371600" lvl="2" indent="-349250">
              <a:lnSpc>
                <a:spcPct val="115000"/>
              </a:lnSpc>
              <a:spcBef>
                <a:spcPts val="2100"/>
              </a:spcBef>
              <a:spcAft>
                <a:spcPts val="0"/>
              </a:spcAft>
              <a:buClr>
                <a:schemeClr val="dk2"/>
              </a:buClr>
              <a:buSzPts val="1900"/>
              <a:buChar char="■"/>
              <a:defRPr sz="1900">
                <a:solidFill>
                  <a:schemeClr val="dk2"/>
                </a:solidFill>
              </a:defRPr>
            </a:lvl3pPr>
            <a:lvl4pPr marL="1828800" lvl="3" indent="-349250">
              <a:lnSpc>
                <a:spcPct val="115000"/>
              </a:lnSpc>
              <a:spcBef>
                <a:spcPts val="2100"/>
              </a:spcBef>
              <a:spcAft>
                <a:spcPts val="0"/>
              </a:spcAft>
              <a:buClr>
                <a:schemeClr val="dk2"/>
              </a:buClr>
              <a:buSzPts val="1900"/>
              <a:buChar char="●"/>
              <a:defRPr sz="1900">
                <a:solidFill>
                  <a:schemeClr val="dk2"/>
                </a:solidFill>
              </a:defRPr>
            </a:lvl4pPr>
            <a:lvl5pPr marL="2286000" lvl="4" indent="-349250">
              <a:lnSpc>
                <a:spcPct val="115000"/>
              </a:lnSpc>
              <a:spcBef>
                <a:spcPts val="2100"/>
              </a:spcBef>
              <a:spcAft>
                <a:spcPts val="0"/>
              </a:spcAft>
              <a:buClr>
                <a:schemeClr val="dk2"/>
              </a:buClr>
              <a:buSzPts val="1900"/>
              <a:buChar char="○"/>
              <a:defRPr sz="1900">
                <a:solidFill>
                  <a:schemeClr val="dk2"/>
                </a:solidFill>
              </a:defRPr>
            </a:lvl5pPr>
            <a:lvl6pPr marL="2743200" lvl="5" indent="-349250">
              <a:lnSpc>
                <a:spcPct val="115000"/>
              </a:lnSpc>
              <a:spcBef>
                <a:spcPts val="2100"/>
              </a:spcBef>
              <a:spcAft>
                <a:spcPts val="0"/>
              </a:spcAft>
              <a:buClr>
                <a:schemeClr val="dk2"/>
              </a:buClr>
              <a:buSzPts val="1900"/>
              <a:buChar char="■"/>
              <a:defRPr sz="1900">
                <a:solidFill>
                  <a:schemeClr val="dk2"/>
                </a:solidFill>
              </a:defRPr>
            </a:lvl6pPr>
            <a:lvl7pPr marL="3200400" lvl="6" indent="-349250">
              <a:lnSpc>
                <a:spcPct val="115000"/>
              </a:lnSpc>
              <a:spcBef>
                <a:spcPts val="2100"/>
              </a:spcBef>
              <a:spcAft>
                <a:spcPts val="0"/>
              </a:spcAft>
              <a:buClr>
                <a:schemeClr val="dk2"/>
              </a:buClr>
              <a:buSzPts val="1900"/>
              <a:buChar char="●"/>
              <a:defRPr sz="1900">
                <a:solidFill>
                  <a:schemeClr val="dk2"/>
                </a:solidFill>
              </a:defRPr>
            </a:lvl7pPr>
            <a:lvl8pPr marL="3657600" lvl="7" indent="-349250">
              <a:lnSpc>
                <a:spcPct val="115000"/>
              </a:lnSpc>
              <a:spcBef>
                <a:spcPts val="2100"/>
              </a:spcBef>
              <a:spcAft>
                <a:spcPts val="0"/>
              </a:spcAft>
              <a:buClr>
                <a:schemeClr val="dk2"/>
              </a:buClr>
              <a:buSzPts val="1900"/>
              <a:buChar char="○"/>
              <a:defRPr sz="1900">
                <a:solidFill>
                  <a:schemeClr val="dk2"/>
                </a:solidFill>
              </a:defRPr>
            </a:lvl8pPr>
            <a:lvl9pPr marL="4114800" lvl="8" indent="-349250">
              <a:lnSpc>
                <a:spcPct val="115000"/>
              </a:lnSpc>
              <a:spcBef>
                <a:spcPts val="2100"/>
              </a:spcBef>
              <a:spcAft>
                <a:spcPts val="2100"/>
              </a:spcAft>
              <a:buClr>
                <a:schemeClr val="dk2"/>
              </a:buClr>
              <a:buSzPts val="1900"/>
              <a:buChar char="■"/>
              <a:defRPr sz="1900">
                <a:solidFill>
                  <a:schemeClr val="dk2"/>
                </a:solidFill>
              </a:defRPr>
            </a:lvl9pPr>
          </a:lstStyle>
          <a:p>
            <a:endParaRPr/>
          </a:p>
        </p:txBody>
      </p:sp>
      <p:sp>
        <p:nvSpPr>
          <p:cNvPr id="12" name="Google Shape;12;g6dad9273e7_0_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15.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14.jp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7.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15.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14.jpg"/><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4.jp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hyperlink" Target="https://datasciencepublicpolicy.org/our-work/tools-guides/data-science-project-scoping-guide/"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hyperlink" Target="https://datasciencepublicpolicy.org/wp-content/uploads/2021/09/ProjectScopingWorksheetBlank.pdf"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
          <p:cNvSpPr txBox="1"/>
          <p:nvPr/>
        </p:nvSpPr>
        <p:spPr>
          <a:xfrm>
            <a:off x="0" y="1014225"/>
            <a:ext cx="12192000" cy="2354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3200">
              <a:solidFill>
                <a:srgbClr val="000000"/>
              </a:solidFill>
            </a:endParaRPr>
          </a:p>
          <a:p>
            <a:pPr marL="0" lvl="0" indent="0" algn="l" rtl="0">
              <a:spcBef>
                <a:spcPts val="0"/>
              </a:spcBef>
              <a:spcAft>
                <a:spcPts val="0"/>
              </a:spcAft>
              <a:buNone/>
            </a:pPr>
            <a:endParaRPr sz="3200"/>
          </a:p>
          <a:p>
            <a:pPr marL="0" lvl="0" indent="0" algn="ctr" rtl="0">
              <a:spcBef>
                <a:spcPts val="0"/>
              </a:spcBef>
              <a:spcAft>
                <a:spcPts val="0"/>
              </a:spcAft>
              <a:buClr>
                <a:schemeClr val="dk1"/>
              </a:buClr>
              <a:buSzPts val="1100"/>
              <a:buFont typeface="Arial"/>
              <a:buNone/>
            </a:pPr>
            <a:r>
              <a:rPr lang="en-US" sz="4400">
                <a:solidFill>
                  <a:schemeClr val="dk1"/>
                </a:solidFill>
              </a:rPr>
              <a:t>Machine Learning / Data Science Project Scoping</a:t>
            </a:r>
            <a:endParaRPr sz="3200"/>
          </a:p>
          <a:p>
            <a:pPr marL="0" lvl="0" indent="0" algn="l" rtl="0">
              <a:spcBef>
                <a:spcPts val="0"/>
              </a:spcBef>
              <a:spcAft>
                <a:spcPts val="0"/>
              </a:spcAft>
              <a:buNone/>
            </a:pPr>
            <a:endParaRPr sz="3200">
              <a:solidFill>
                <a:srgbClr val="000000"/>
              </a:solidFill>
            </a:endParaRPr>
          </a:p>
        </p:txBody>
      </p:sp>
      <p:sp>
        <p:nvSpPr>
          <p:cNvPr id="70" name="Google Shape;70;p1"/>
          <p:cNvSpPr txBox="1"/>
          <p:nvPr/>
        </p:nvSpPr>
        <p:spPr>
          <a:xfrm>
            <a:off x="0" y="3429513"/>
            <a:ext cx="12192000" cy="130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a:solidFill>
                  <a:srgbClr val="595959"/>
                </a:solidFill>
              </a:rPr>
              <a:t>Rayid Ghani</a:t>
            </a:r>
            <a:endParaRPr sz="2800" dirty="0">
              <a:solidFill>
                <a:srgbClr val="595959"/>
              </a:solidFill>
            </a:endParaRPr>
          </a:p>
        </p:txBody>
      </p:sp>
      <p:pic>
        <p:nvPicPr>
          <p:cNvPr id="71" name="Google Shape;71;p1"/>
          <p:cNvPicPr preferRelativeResize="0"/>
          <p:nvPr/>
        </p:nvPicPr>
        <p:blipFill>
          <a:blip r:embed="rId3">
            <a:alphaModFix/>
          </a:blip>
          <a:stretch>
            <a:fillRect/>
          </a:stretch>
        </p:blipFill>
        <p:spPr>
          <a:xfrm>
            <a:off x="3499638" y="4968362"/>
            <a:ext cx="5192713" cy="181343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2" name="Google Shape;152;g327f0bad7c2_1_32"/>
          <p:cNvSpPr/>
          <p:nvPr/>
        </p:nvSpPr>
        <p:spPr>
          <a:xfrm>
            <a:off x="1201451" y="2868700"/>
            <a:ext cx="1939600" cy="1374000"/>
          </a:xfrm>
          <a:prstGeom prst="roundRect">
            <a:avLst>
              <a:gd name="adj" fmla="val 16667"/>
            </a:avLst>
          </a:prstGeom>
          <a:solidFill>
            <a:srgbClr val="F3F3F3"/>
          </a:solidFill>
          <a:ln>
            <a:noFill/>
          </a:ln>
        </p:spPr>
        <p:txBody>
          <a:bodyPr spcFirstLastPara="1" wrap="square" lIns="91433" tIns="91433" rIns="91433" bIns="91433" anchor="ctr" anchorCtr="0">
            <a:noAutofit/>
          </a:bodyPr>
          <a:lstStyle/>
          <a:p>
            <a:pPr algn="ctr">
              <a:buSzPts val="1500"/>
            </a:pPr>
            <a:r>
              <a:rPr lang="en-US" sz="2000">
                <a:solidFill>
                  <a:srgbClr val="85200C"/>
                </a:solidFill>
                <a:latin typeface="Lato"/>
                <a:ea typeface="Lato"/>
                <a:cs typeface="Lato"/>
                <a:sym typeface="Lato"/>
              </a:rPr>
              <a:t>Problem Statement</a:t>
            </a:r>
            <a:endParaRPr sz="2000">
              <a:solidFill>
                <a:srgbClr val="85200C"/>
              </a:solidFill>
              <a:latin typeface="Lato"/>
              <a:ea typeface="Lato"/>
              <a:cs typeface="Lato"/>
              <a:sym typeface="Lato"/>
            </a:endParaRPr>
          </a:p>
        </p:txBody>
      </p:sp>
      <p:sp>
        <p:nvSpPr>
          <p:cNvPr id="153" name="Google Shape;153;g327f0bad7c2_1_32"/>
          <p:cNvSpPr/>
          <p:nvPr/>
        </p:nvSpPr>
        <p:spPr>
          <a:xfrm>
            <a:off x="4051384" y="2868700"/>
            <a:ext cx="1288000" cy="1374000"/>
          </a:xfrm>
          <a:prstGeom prst="roundRect">
            <a:avLst>
              <a:gd name="adj" fmla="val 16667"/>
            </a:avLst>
          </a:prstGeom>
          <a:solidFill>
            <a:srgbClr val="F3F3F3"/>
          </a:solidFill>
          <a:ln>
            <a:noFill/>
          </a:ln>
        </p:spPr>
        <p:txBody>
          <a:bodyPr spcFirstLastPara="1" wrap="square" lIns="91433" tIns="91433" rIns="91433" bIns="91433" anchor="ctr" anchorCtr="0">
            <a:noAutofit/>
          </a:bodyPr>
          <a:lstStyle/>
          <a:p>
            <a:pPr algn="ctr">
              <a:buSzPts val="1500"/>
            </a:pPr>
            <a:r>
              <a:rPr lang="en-US" sz="2000">
                <a:solidFill>
                  <a:srgbClr val="85200C"/>
                </a:solidFill>
                <a:latin typeface="Lato"/>
                <a:ea typeface="Lato"/>
                <a:cs typeface="Lato"/>
                <a:sym typeface="Lato"/>
              </a:rPr>
              <a:t>Project Scope</a:t>
            </a:r>
            <a:endParaRPr sz="2000">
              <a:solidFill>
                <a:srgbClr val="85200C"/>
              </a:solidFill>
              <a:latin typeface="Lato"/>
              <a:ea typeface="Lato"/>
              <a:cs typeface="Lato"/>
              <a:sym typeface="Lato"/>
            </a:endParaRPr>
          </a:p>
        </p:txBody>
      </p:sp>
      <p:sp>
        <p:nvSpPr>
          <p:cNvPr id="154" name="Google Shape;154;g327f0bad7c2_1_32"/>
          <p:cNvSpPr/>
          <p:nvPr/>
        </p:nvSpPr>
        <p:spPr>
          <a:xfrm>
            <a:off x="3246659" y="3369851"/>
            <a:ext cx="613200" cy="372400"/>
          </a:xfrm>
          <a:prstGeom prst="rightArrow">
            <a:avLst>
              <a:gd name="adj1" fmla="val 50000"/>
              <a:gd name="adj2" fmla="val 50000"/>
            </a:avLst>
          </a:prstGeom>
          <a:solidFill>
            <a:srgbClr val="434343"/>
          </a:solidFill>
          <a:ln>
            <a:noFill/>
          </a:ln>
        </p:spPr>
        <p:txBody>
          <a:bodyPr spcFirstLastPara="1" wrap="square" lIns="91433" tIns="91433" rIns="91433" bIns="91433" anchor="ctr" anchorCtr="0">
            <a:noAutofit/>
          </a:bodyPr>
          <a:lstStyle/>
          <a:p>
            <a:pPr algn="ctr">
              <a:buSzPts val="1000"/>
            </a:pPr>
            <a:endParaRPr sz="1333"/>
          </a:p>
        </p:txBody>
      </p:sp>
      <p:sp>
        <p:nvSpPr>
          <p:cNvPr id="155" name="Google Shape;155;g327f0bad7c2_1_32"/>
          <p:cNvSpPr/>
          <p:nvPr/>
        </p:nvSpPr>
        <p:spPr>
          <a:xfrm>
            <a:off x="6217000" y="2682233"/>
            <a:ext cx="2043600" cy="1919200"/>
          </a:xfrm>
          <a:prstGeom prst="roundRect">
            <a:avLst>
              <a:gd name="adj" fmla="val 16667"/>
            </a:avLst>
          </a:prstGeom>
          <a:solidFill>
            <a:srgbClr val="F3F3F3"/>
          </a:solidFill>
          <a:ln>
            <a:noFill/>
          </a:ln>
        </p:spPr>
        <p:txBody>
          <a:bodyPr spcFirstLastPara="1" wrap="square" lIns="91433" tIns="91433" rIns="91433" bIns="91433" anchor="ctr" anchorCtr="0">
            <a:noAutofit/>
          </a:bodyPr>
          <a:lstStyle/>
          <a:p>
            <a:pPr algn="ctr">
              <a:buSzPts val="1500"/>
            </a:pPr>
            <a:r>
              <a:rPr lang="en-US" sz="2000">
                <a:solidFill>
                  <a:srgbClr val="85200C"/>
                </a:solidFill>
                <a:latin typeface="Lato"/>
                <a:ea typeface="Lato"/>
                <a:cs typeface="Lato"/>
                <a:sym typeface="Lato"/>
              </a:rPr>
              <a:t>Formulation,</a:t>
            </a:r>
            <a:br>
              <a:rPr lang="en-US" sz="2000">
                <a:solidFill>
                  <a:srgbClr val="85200C"/>
                </a:solidFill>
                <a:latin typeface="Lato"/>
                <a:ea typeface="Lato"/>
                <a:cs typeface="Lato"/>
                <a:sym typeface="Lato"/>
              </a:rPr>
            </a:br>
            <a:r>
              <a:rPr lang="en-US" sz="2000">
                <a:solidFill>
                  <a:srgbClr val="85200C"/>
                </a:solidFill>
                <a:latin typeface="Lato"/>
                <a:ea typeface="Lato"/>
                <a:cs typeface="Lato"/>
                <a:sym typeface="Lato"/>
              </a:rPr>
              <a:t>Data, </a:t>
            </a:r>
            <a:br>
              <a:rPr lang="en-US" sz="2000">
                <a:solidFill>
                  <a:srgbClr val="85200C"/>
                </a:solidFill>
                <a:latin typeface="Lato"/>
                <a:ea typeface="Lato"/>
                <a:cs typeface="Lato"/>
                <a:sym typeface="Lato"/>
              </a:rPr>
            </a:br>
            <a:r>
              <a:rPr lang="en-US" sz="2000">
                <a:solidFill>
                  <a:srgbClr val="85200C"/>
                </a:solidFill>
                <a:latin typeface="Lato"/>
                <a:ea typeface="Lato"/>
                <a:cs typeface="Lato"/>
                <a:sym typeface="Lato"/>
              </a:rPr>
              <a:t>Analysis, Evaluation, Deployment, Monitoring</a:t>
            </a:r>
            <a:endParaRPr sz="2000">
              <a:solidFill>
                <a:srgbClr val="85200C"/>
              </a:solidFill>
              <a:latin typeface="Lato"/>
              <a:ea typeface="Lato"/>
              <a:cs typeface="Lato"/>
              <a:sym typeface="Lato"/>
            </a:endParaRPr>
          </a:p>
        </p:txBody>
      </p:sp>
      <p:sp>
        <p:nvSpPr>
          <p:cNvPr id="156" name="Google Shape;156;g327f0bad7c2_1_32"/>
          <p:cNvSpPr/>
          <p:nvPr/>
        </p:nvSpPr>
        <p:spPr>
          <a:xfrm>
            <a:off x="5420792" y="3369851"/>
            <a:ext cx="613200" cy="372400"/>
          </a:xfrm>
          <a:prstGeom prst="rightArrow">
            <a:avLst>
              <a:gd name="adj1" fmla="val 50000"/>
              <a:gd name="adj2" fmla="val 50000"/>
            </a:avLst>
          </a:prstGeom>
          <a:solidFill>
            <a:srgbClr val="434343"/>
          </a:solidFill>
          <a:ln>
            <a:noFill/>
          </a:ln>
        </p:spPr>
        <p:txBody>
          <a:bodyPr spcFirstLastPara="1" wrap="square" lIns="91433" tIns="91433" rIns="91433" bIns="91433" anchor="ctr" anchorCtr="0">
            <a:noAutofit/>
          </a:bodyPr>
          <a:lstStyle/>
          <a:p>
            <a:pPr algn="ctr">
              <a:buSzPts val="1000"/>
            </a:pPr>
            <a:endParaRPr sz="1333"/>
          </a:p>
        </p:txBody>
      </p:sp>
      <p:sp>
        <p:nvSpPr>
          <p:cNvPr id="157" name="Google Shape;157;g327f0bad7c2_1_32"/>
          <p:cNvSpPr/>
          <p:nvPr/>
        </p:nvSpPr>
        <p:spPr>
          <a:xfrm>
            <a:off x="9140105" y="2931467"/>
            <a:ext cx="1650000" cy="1374000"/>
          </a:xfrm>
          <a:prstGeom prst="roundRect">
            <a:avLst>
              <a:gd name="adj" fmla="val 16667"/>
            </a:avLst>
          </a:prstGeom>
          <a:solidFill>
            <a:srgbClr val="F3F3F3"/>
          </a:solidFill>
          <a:ln>
            <a:noFill/>
          </a:ln>
        </p:spPr>
        <p:txBody>
          <a:bodyPr spcFirstLastPara="1" wrap="square" lIns="91433" tIns="91433" rIns="91433" bIns="91433" anchor="ctr" anchorCtr="0">
            <a:noAutofit/>
          </a:bodyPr>
          <a:lstStyle/>
          <a:p>
            <a:pPr algn="ctr">
              <a:buSzPts val="1500"/>
            </a:pPr>
            <a:r>
              <a:rPr lang="en-US" sz="2000">
                <a:solidFill>
                  <a:srgbClr val="85200C"/>
                </a:solidFill>
                <a:latin typeface="Lato"/>
                <a:ea typeface="Lato"/>
                <a:cs typeface="Lato"/>
                <a:sym typeface="Lato"/>
              </a:rPr>
              <a:t>Outcomes</a:t>
            </a:r>
            <a:endParaRPr sz="2000">
              <a:solidFill>
                <a:srgbClr val="85200C"/>
              </a:solidFill>
              <a:latin typeface="Lato"/>
              <a:ea typeface="Lato"/>
              <a:cs typeface="Lato"/>
              <a:sym typeface="Lato"/>
            </a:endParaRPr>
          </a:p>
        </p:txBody>
      </p:sp>
      <p:sp>
        <p:nvSpPr>
          <p:cNvPr id="158" name="Google Shape;158;g327f0bad7c2_1_32"/>
          <p:cNvSpPr/>
          <p:nvPr/>
        </p:nvSpPr>
        <p:spPr>
          <a:xfrm>
            <a:off x="8450941" y="3432251"/>
            <a:ext cx="613200" cy="372400"/>
          </a:xfrm>
          <a:prstGeom prst="rightArrow">
            <a:avLst>
              <a:gd name="adj1" fmla="val 50000"/>
              <a:gd name="adj2" fmla="val 50000"/>
            </a:avLst>
          </a:prstGeom>
          <a:solidFill>
            <a:srgbClr val="434343"/>
          </a:solidFill>
          <a:ln>
            <a:noFill/>
          </a:ln>
        </p:spPr>
        <p:txBody>
          <a:bodyPr spcFirstLastPara="1" wrap="square" lIns="91433" tIns="91433" rIns="91433" bIns="91433" anchor="ctr" anchorCtr="0">
            <a:noAutofit/>
          </a:bodyPr>
          <a:lstStyle/>
          <a:p>
            <a:pPr algn="ctr">
              <a:buSzPts val="1000"/>
            </a:pPr>
            <a:endParaRPr sz="1333"/>
          </a:p>
        </p:txBody>
      </p:sp>
      <p:sp>
        <p:nvSpPr>
          <p:cNvPr id="2" name="Title 1">
            <a:extLst>
              <a:ext uri="{FF2B5EF4-FFF2-40B4-BE49-F238E27FC236}">
                <a16:creationId xmlns:a16="http://schemas.microsoft.com/office/drawing/2014/main" id="{7A1A8DE6-FF73-ABA1-1536-B32A3CF3FCDD}"/>
              </a:ext>
            </a:extLst>
          </p:cNvPr>
          <p:cNvSpPr>
            <a:spLocks noGrp="1"/>
          </p:cNvSpPr>
          <p:nvPr>
            <p:ph type="title"/>
          </p:nvPr>
        </p:nvSpPr>
        <p:spPr/>
        <p:txBody>
          <a:bodyPr/>
          <a:lstStyle/>
          <a:p>
            <a:r>
              <a:rPr lang="en-US" dirty="0"/>
              <a:t>From Problem Statement to Outcomes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5" name="Google Shape;165;g32c80c7d9a2_0_274"/>
          <p:cNvSpPr txBox="1"/>
          <p:nvPr/>
        </p:nvSpPr>
        <p:spPr>
          <a:xfrm>
            <a:off x="113167" y="1533788"/>
            <a:ext cx="5370000" cy="984845"/>
          </a:xfrm>
          <a:prstGeom prst="rect">
            <a:avLst/>
          </a:prstGeom>
          <a:noFill/>
          <a:ln>
            <a:noFill/>
          </a:ln>
        </p:spPr>
        <p:txBody>
          <a:bodyPr spcFirstLastPara="1" wrap="square" lIns="121900" tIns="121900" rIns="121900" bIns="121900" anchor="t" anchorCtr="0">
            <a:spAutoFit/>
          </a:bodyPr>
          <a:lstStyle/>
          <a:p>
            <a:pPr algn="ctr">
              <a:buSzPts val="1800"/>
            </a:pPr>
            <a:r>
              <a:rPr lang="en-US" sz="2400" i="1" dirty="0">
                <a:solidFill>
                  <a:srgbClr val="1155CC"/>
                </a:solidFill>
                <a:latin typeface="Lato"/>
                <a:ea typeface="Lato"/>
                <a:cs typeface="Lato"/>
                <a:sym typeface="Lato"/>
              </a:rPr>
              <a:t>Can we improve the public works infrastructure?</a:t>
            </a:r>
            <a:endParaRPr sz="2400" i="1" dirty="0">
              <a:solidFill>
                <a:srgbClr val="1155CC"/>
              </a:solidFill>
              <a:latin typeface="Lato"/>
              <a:ea typeface="Lato"/>
              <a:cs typeface="Lato"/>
              <a:sym typeface="Lato"/>
            </a:endParaRPr>
          </a:p>
        </p:txBody>
      </p:sp>
      <p:sp>
        <p:nvSpPr>
          <p:cNvPr id="166" name="Google Shape;166;g32c80c7d9a2_0_274"/>
          <p:cNvSpPr txBox="1"/>
          <p:nvPr/>
        </p:nvSpPr>
        <p:spPr>
          <a:xfrm>
            <a:off x="7079667" y="1391548"/>
            <a:ext cx="5108000" cy="984845"/>
          </a:xfrm>
          <a:prstGeom prst="rect">
            <a:avLst/>
          </a:prstGeom>
          <a:noFill/>
          <a:ln>
            <a:noFill/>
          </a:ln>
        </p:spPr>
        <p:txBody>
          <a:bodyPr spcFirstLastPara="1" wrap="square" lIns="121900" tIns="121900" rIns="121900" bIns="121900" anchor="t" anchorCtr="0">
            <a:spAutoFit/>
          </a:bodyPr>
          <a:lstStyle/>
          <a:p>
            <a:pPr algn="ctr">
              <a:buSzPts val="1800"/>
            </a:pPr>
            <a:r>
              <a:rPr lang="en-US" sz="2400" i="1" dirty="0">
                <a:solidFill>
                  <a:srgbClr val="1155CC"/>
                </a:solidFill>
                <a:latin typeface="Lato"/>
                <a:ea typeface="Lato"/>
                <a:cs typeface="Lato"/>
                <a:sym typeface="Lato"/>
              </a:rPr>
              <a:t>Can we build an early warning system for water infrastructure issues?</a:t>
            </a:r>
            <a:endParaRPr sz="2400" i="1" dirty="0">
              <a:solidFill>
                <a:srgbClr val="1155CC"/>
              </a:solidFill>
              <a:latin typeface="Lato"/>
              <a:ea typeface="Lato"/>
              <a:cs typeface="Lato"/>
              <a:sym typeface="Lato"/>
            </a:endParaRPr>
          </a:p>
        </p:txBody>
      </p:sp>
      <p:sp>
        <p:nvSpPr>
          <p:cNvPr id="167" name="Google Shape;167;g32c80c7d9a2_0_274"/>
          <p:cNvSpPr txBox="1"/>
          <p:nvPr/>
        </p:nvSpPr>
        <p:spPr>
          <a:xfrm>
            <a:off x="113167" y="5522809"/>
            <a:ext cx="8548000" cy="984845"/>
          </a:xfrm>
          <a:prstGeom prst="rect">
            <a:avLst/>
          </a:prstGeom>
          <a:noFill/>
          <a:ln>
            <a:noFill/>
          </a:ln>
        </p:spPr>
        <p:txBody>
          <a:bodyPr spcFirstLastPara="1" wrap="square" lIns="121900" tIns="121900" rIns="121900" bIns="121900" anchor="t" anchorCtr="0">
            <a:spAutoFit/>
          </a:bodyPr>
          <a:lstStyle/>
          <a:p>
            <a:pPr algn="ctr">
              <a:buSzPts val="1800"/>
            </a:pPr>
            <a:r>
              <a:rPr lang="en-US" sz="2400" i="1" dirty="0">
                <a:solidFill>
                  <a:srgbClr val="1155CC"/>
                </a:solidFill>
                <a:latin typeface="Lato"/>
                <a:ea typeface="Lato"/>
                <a:cs typeface="Lato"/>
                <a:sym typeface="Lato"/>
              </a:rPr>
              <a:t>Water mains breaks are disruptive and expensive. Can we reduce the disruption and cost?</a:t>
            </a:r>
            <a:endParaRPr sz="2400" i="1" dirty="0">
              <a:solidFill>
                <a:srgbClr val="1155CC"/>
              </a:solidFill>
              <a:latin typeface="Lato"/>
              <a:ea typeface="Lato"/>
              <a:cs typeface="Lato"/>
              <a:sym typeface="Lato"/>
            </a:endParaRPr>
          </a:p>
        </p:txBody>
      </p:sp>
      <p:sp>
        <p:nvSpPr>
          <p:cNvPr id="2" name="Title 1">
            <a:extLst>
              <a:ext uri="{FF2B5EF4-FFF2-40B4-BE49-F238E27FC236}">
                <a16:creationId xmlns:a16="http://schemas.microsoft.com/office/drawing/2014/main" id="{9B9FA50F-FA30-B508-3C74-13E0D495FC3D}"/>
              </a:ext>
            </a:extLst>
          </p:cNvPr>
          <p:cNvSpPr>
            <a:spLocks noGrp="1"/>
          </p:cNvSpPr>
          <p:nvPr>
            <p:ph type="title"/>
          </p:nvPr>
        </p:nvSpPr>
        <p:spPr>
          <a:xfrm>
            <a:off x="415600" y="79268"/>
            <a:ext cx="11360700" cy="763500"/>
          </a:xfrm>
        </p:spPr>
        <p:txBody>
          <a:bodyPr/>
          <a:lstStyle/>
          <a:p>
            <a:r>
              <a:rPr lang="en-US" dirty="0"/>
              <a:t>Conversations begin with problems an organization are facing</a:t>
            </a:r>
          </a:p>
        </p:txBody>
      </p:sp>
      <p:pic>
        <p:nvPicPr>
          <p:cNvPr id="2050" name="Picture 2" descr="City of Syracuse | LinkedIn">
            <a:extLst>
              <a:ext uri="{FF2B5EF4-FFF2-40B4-BE49-F238E27FC236}">
                <a16:creationId xmlns:a16="http://schemas.microsoft.com/office/drawing/2014/main" id="{7119EE67-6841-4883-D662-A1EC06119F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1" y="2159000"/>
            <a:ext cx="2540000" cy="254000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66;g32c80c7d9a2_0_274">
            <a:extLst>
              <a:ext uri="{FF2B5EF4-FFF2-40B4-BE49-F238E27FC236}">
                <a16:creationId xmlns:a16="http://schemas.microsoft.com/office/drawing/2014/main" id="{604C6B28-F9A2-5ADB-2BA1-796CB28D7645}"/>
              </a:ext>
            </a:extLst>
          </p:cNvPr>
          <p:cNvSpPr txBox="1"/>
          <p:nvPr/>
        </p:nvSpPr>
        <p:spPr>
          <a:xfrm>
            <a:off x="7084000" y="3200202"/>
            <a:ext cx="5108000" cy="1723508"/>
          </a:xfrm>
          <a:prstGeom prst="rect">
            <a:avLst/>
          </a:prstGeom>
          <a:noFill/>
          <a:ln>
            <a:noFill/>
          </a:ln>
        </p:spPr>
        <p:txBody>
          <a:bodyPr spcFirstLastPara="1" wrap="square" lIns="121900" tIns="121900" rIns="121900" bIns="121900" anchor="t" anchorCtr="0">
            <a:spAutoFit/>
          </a:bodyPr>
          <a:lstStyle/>
          <a:p>
            <a:pPr algn="ctr">
              <a:buSzPts val="1800"/>
            </a:pPr>
            <a:r>
              <a:rPr lang="en-US" sz="2400" i="1" dirty="0">
                <a:solidFill>
                  <a:srgbClr val="1155CC"/>
                </a:solidFill>
                <a:latin typeface="Lato"/>
                <a:ea typeface="Lato"/>
                <a:cs typeface="Lato"/>
                <a:sym typeface="Lato"/>
              </a:rPr>
              <a:t>We repaved a road last year. Since then we’ve had 7 water incidents there. Could that have been prevented? </a:t>
            </a:r>
            <a:endParaRPr sz="2400" i="1" dirty="0">
              <a:solidFill>
                <a:srgbClr val="1155CC"/>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g32c80c7d9a2_0_0"/>
          <p:cNvSpPr/>
          <p:nvPr/>
        </p:nvSpPr>
        <p:spPr>
          <a:xfrm>
            <a:off x="618733" y="5543227"/>
            <a:ext cx="10531200" cy="1107200"/>
          </a:xfrm>
          <a:prstGeom prst="roundRect">
            <a:avLst>
              <a:gd name="adj" fmla="val 347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176" name="Google Shape;176;g32c80c7d9a2_0_0"/>
          <p:cNvSpPr/>
          <p:nvPr/>
        </p:nvSpPr>
        <p:spPr>
          <a:xfrm>
            <a:off x="5596767" y="3234827"/>
            <a:ext cx="408000" cy="2056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p>
        </p:txBody>
      </p:sp>
      <p:sp>
        <p:nvSpPr>
          <p:cNvPr id="177" name="Google Shape;177;g32c80c7d9a2_0_0"/>
          <p:cNvSpPr/>
          <p:nvPr/>
        </p:nvSpPr>
        <p:spPr>
          <a:xfrm>
            <a:off x="8612067" y="3234827"/>
            <a:ext cx="408000" cy="2056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p>
        </p:txBody>
      </p:sp>
      <p:sp>
        <p:nvSpPr>
          <p:cNvPr id="178" name="Google Shape;178;g32c80c7d9a2_0_0"/>
          <p:cNvSpPr/>
          <p:nvPr/>
        </p:nvSpPr>
        <p:spPr>
          <a:xfrm>
            <a:off x="2853567" y="3234827"/>
            <a:ext cx="408000" cy="2056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p>
        </p:txBody>
      </p:sp>
      <p:pic>
        <p:nvPicPr>
          <p:cNvPr id="179" name="Google Shape;179;g32c80c7d9a2_0_0"/>
          <p:cNvPicPr preferRelativeResize="0"/>
          <p:nvPr/>
        </p:nvPicPr>
        <p:blipFill rotWithShape="1">
          <a:blip r:embed="rId3">
            <a:alphaModFix/>
          </a:blip>
          <a:srcRect/>
          <a:stretch/>
        </p:blipFill>
        <p:spPr>
          <a:xfrm>
            <a:off x="3673360" y="1618277"/>
            <a:ext cx="344845" cy="344851"/>
          </a:xfrm>
          <a:prstGeom prst="rect">
            <a:avLst/>
          </a:prstGeom>
          <a:noFill/>
          <a:ln>
            <a:noFill/>
          </a:ln>
        </p:spPr>
      </p:pic>
      <p:sp>
        <p:nvSpPr>
          <p:cNvPr id="180" name="Google Shape;180;g32c80c7d9a2_0_0"/>
          <p:cNvSpPr txBox="1"/>
          <p:nvPr/>
        </p:nvSpPr>
        <p:spPr>
          <a:xfrm>
            <a:off x="3797185" y="5386121"/>
            <a:ext cx="2920000" cy="3516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1C4587"/>
                </a:solidFill>
                <a:latin typeface="Lato"/>
                <a:ea typeface="Lato"/>
                <a:cs typeface="Lato"/>
                <a:sym typeface="Lato"/>
              </a:rPr>
              <a:t>Ethical Considerations</a:t>
            </a:r>
            <a:endParaRPr sz="2000" b="1">
              <a:solidFill>
                <a:srgbClr val="1C4587"/>
              </a:solidFill>
              <a:latin typeface="Lato"/>
              <a:ea typeface="Lato"/>
              <a:cs typeface="Lato"/>
              <a:sym typeface="Lato"/>
            </a:endParaRPr>
          </a:p>
        </p:txBody>
      </p:sp>
      <p:grpSp>
        <p:nvGrpSpPr>
          <p:cNvPr id="181" name="Google Shape;181;g32c80c7d9a2_0_0"/>
          <p:cNvGrpSpPr/>
          <p:nvPr/>
        </p:nvGrpSpPr>
        <p:grpSpPr>
          <a:xfrm>
            <a:off x="720333" y="1645709"/>
            <a:ext cx="1836000" cy="3547484"/>
            <a:chOff x="464050" y="921862"/>
            <a:chExt cx="1377000" cy="2660613"/>
          </a:xfrm>
        </p:grpSpPr>
        <p:sp>
          <p:nvSpPr>
            <p:cNvPr id="182" name="Google Shape;182;g32c80c7d9a2_0_0"/>
            <p:cNvSpPr/>
            <p:nvPr/>
          </p:nvSpPr>
          <p:spPr>
            <a:xfrm>
              <a:off x="464050" y="1036675"/>
              <a:ext cx="1377000" cy="2545800"/>
            </a:xfrm>
            <a:prstGeom prst="roundRect">
              <a:avLst>
                <a:gd name="adj" fmla="val 347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pic>
          <p:nvPicPr>
            <p:cNvPr id="183" name="Google Shape;183;g32c80c7d9a2_0_0"/>
            <p:cNvPicPr preferRelativeResize="0"/>
            <p:nvPr/>
          </p:nvPicPr>
          <p:blipFill rotWithShape="1">
            <a:blip r:embed="rId4">
              <a:alphaModFix/>
            </a:blip>
            <a:srcRect/>
            <a:stretch/>
          </p:blipFill>
          <p:spPr>
            <a:xfrm>
              <a:off x="621363" y="921862"/>
              <a:ext cx="258636" cy="258636"/>
            </a:xfrm>
            <a:prstGeom prst="rect">
              <a:avLst/>
            </a:prstGeom>
            <a:noFill/>
            <a:ln>
              <a:noFill/>
            </a:ln>
          </p:spPr>
        </p:pic>
        <p:sp>
          <p:nvSpPr>
            <p:cNvPr id="184" name="Google Shape;184;g32c80c7d9a2_0_0"/>
            <p:cNvSpPr txBox="1"/>
            <p:nvPr/>
          </p:nvSpPr>
          <p:spPr>
            <a:xfrm>
              <a:off x="944349" y="928746"/>
              <a:ext cx="692889" cy="257271"/>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1C4587"/>
                  </a:solidFill>
                  <a:latin typeface="Lato"/>
                  <a:ea typeface="Lato"/>
                  <a:cs typeface="Lato"/>
                  <a:sym typeface="Lato"/>
                </a:rPr>
                <a:t>Goals</a:t>
              </a:r>
              <a:endParaRPr sz="2000" b="1">
                <a:solidFill>
                  <a:srgbClr val="1C4587"/>
                </a:solidFill>
                <a:latin typeface="Lato"/>
                <a:ea typeface="Lato"/>
                <a:cs typeface="Lato"/>
                <a:sym typeface="Lato"/>
              </a:endParaRPr>
            </a:p>
          </p:txBody>
        </p:sp>
        <p:sp>
          <p:nvSpPr>
            <p:cNvPr id="185" name="Google Shape;185;g32c80c7d9a2_0_0"/>
            <p:cNvSpPr txBox="1"/>
            <p:nvPr/>
          </p:nvSpPr>
          <p:spPr>
            <a:xfrm>
              <a:off x="613050" y="1608100"/>
              <a:ext cx="1100400" cy="1584683"/>
            </a:xfrm>
            <a:prstGeom prst="rect">
              <a:avLst/>
            </a:prstGeom>
            <a:noFill/>
            <a:ln>
              <a:noFill/>
            </a:ln>
          </p:spPr>
          <p:txBody>
            <a:bodyPr spcFirstLastPara="1" wrap="square" lIns="121900" tIns="121900" rIns="121900" bIns="121900" anchor="t" anchorCtr="0">
              <a:spAutoFit/>
            </a:bodyPr>
            <a:lstStyle/>
            <a:p>
              <a:pPr algn="ctr">
                <a:buSzPts val="1300"/>
              </a:pPr>
              <a:r>
                <a:rPr lang="en-US" sz="1733">
                  <a:solidFill>
                    <a:schemeClr val="dk1"/>
                  </a:solidFill>
                  <a:latin typeface="Lato"/>
                  <a:ea typeface="Lato"/>
                  <a:cs typeface="Lato"/>
                  <a:sym typeface="Lato"/>
                </a:rPr>
                <a:t>What do we want to achieve?</a:t>
              </a:r>
              <a:endParaRPr sz="1733">
                <a:solidFill>
                  <a:schemeClr val="dk1"/>
                </a:solidFill>
                <a:latin typeface="Lato"/>
                <a:ea typeface="Lato"/>
                <a:cs typeface="Lato"/>
                <a:sym typeface="Lato"/>
              </a:endParaRPr>
            </a:p>
            <a:p>
              <a:pPr algn="ctr">
                <a:buSzPts val="1300"/>
              </a:pPr>
              <a:endParaRPr sz="1733">
                <a:solidFill>
                  <a:schemeClr val="dk1"/>
                </a:solidFill>
                <a:latin typeface="Lato"/>
                <a:ea typeface="Lato"/>
                <a:cs typeface="Lato"/>
                <a:sym typeface="Lato"/>
              </a:endParaRPr>
            </a:p>
            <a:p>
              <a:pPr algn="ctr">
                <a:buSzPts val="1300"/>
              </a:pPr>
              <a:r>
                <a:rPr lang="en-US" sz="1733">
                  <a:solidFill>
                    <a:schemeClr val="dk1"/>
                  </a:solidFill>
                  <a:latin typeface="Lato"/>
                  <a:ea typeface="Lato"/>
                  <a:cs typeface="Lato"/>
                  <a:sym typeface="Lato"/>
                </a:rPr>
                <a:t>How do we define success?</a:t>
              </a:r>
              <a:endParaRPr sz="1733">
                <a:solidFill>
                  <a:schemeClr val="dk1"/>
                </a:solidFill>
                <a:latin typeface="Lato"/>
                <a:ea typeface="Lato"/>
                <a:cs typeface="Lato"/>
                <a:sym typeface="Lato"/>
              </a:endParaRPr>
            </a:p>
          </p:txBody>
        </p:sp>
      </p:grpSp>
      <p:grpSp>
        <p:nvGrpSpPr>
          <p:cNvPr id="186" name="Google Shape;186;g32c80c7d9a2_0_0"/>
          <p:cNvGrpSpPr/>
          <p:nvPr/>
        </p:nvGrpSpPr>
        <p:grpSpPr>
          <a:xfrm>
            <a:off x="3517633" y="1798794"/>
            <a:ext cx="1836000" cy="3394400"/>
            <a:chOff x="2562025" y="1036675"/>
            <a:chExt cx="1377000" cy="2545800"/>
          </a:xfrm>
        </p:grpSpPr>
        <p:sp>
          <p:nvSpPr>
            <p:cNvPr id="187" name="Google Shape;187;g32c80c7d9a2_0_0"/>
            <p:cNvSpPr/>
            <p:nvPr/>
          </p:nvSpPr>
          <p:spPr>
            <a:xfrm>
              <a:off x="2562025" y="1036675"/>
              <a:ext cx="1377000" cy="2545800"/>
            </a:xfrm>
            <a:prstGeom prst="roundRect">
              <a:avLst>
                <a:gd name="adj" fmla="val 347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188" name="Google Shape;188;g32c80c7d9a2_0_0"/>
            <p:cNvSpPr txBox="1"/>
            <p:nvPr/>
          </p:nvSpPr>
          <p:spPr>
            <a:xfrm>
              <a:off x="2618675" y="1614250"/>
              <a:ext cx="1254000" cy="1584683"/>
            </a:xfrm>
            <a:prstGeom prst="rect">
              <a:avLst/>
            </a:prstGeom>
            <a:noFill/>
            <a:ln>
              <a:noFill/>
            </a:ln>
          </p:spPr>
          <p:txBody>
            <a:bodyPr spcFirstLastPara="1" wrap="square" lIns="121900" tIns="121900" rIns="121900" bIns="121900" anchor="t" anchorCtr="0">
              <a:spAutoFit/>
            </a:bodyPr>
            <a:lstStyle/>
            <a:p>
              <a:pPr algn="ctr">
                <a:buSzPts val="1300"/>
              </a:pPr>
              <a:r>
                <a:rPr lang="en-US" sz="1733">
                  <a:solidFill>
                    <a:schemeClr val="dk1"/>
                  </a:solidFill>
                  <a:latin typeface="Lato"/>
                  <a:ea typeface="Lato"/>
                  <a:cs typeface="Lato"/>
                  <a:sym typeface="Lato"/>
                </a:rPr>
                <a:t>What actions can we take (or interventions we have) to achieve the goals? </a:t>
              </a:r>
              <a:endParaRPr sz="1733">
                <a:solidFill>
                  <a:schemeClr val="dk1"/>
                </a:solidFill>
                <a:latin typeface="Lato"/>
                <a:ea typeface="Lato"/>
                <a:cs typeface="Lato"/>
                <a:sym typeface="Lato"/>
              </a:endParaRPr>
            </a:p>
          </p:txBody>
        </p:sp>
      </p:grpSp>
      <p:grpSp>
        <p:nvGrpSpPr>
          <p:cNvPr id="189" name="Google Shape;189;g32c80c7d9a2_0_0"/>
          <p:cNvGrpSpPr/>
          <p:nvPr/>
        </p:nvGrpSpPr>
        <p:grpSpPr>
          <a:xfrm>
            <a:off x="6390417" y="1671265"/>
            <a:ext cx="1836000" cy="3521929"/>
            <a:chOff x="4716613" y="941028"/>
            <a:chExt cx="1377000" cy="2641447"/>
          </a:xfrm>
        </p:grpSpPr>
        <p:sp>
          <p:nvSpPr>
            <p:cNvPr id="190" name="Google Shape;190;g32c80c7d9a2_0_0"/>
            <p:cNvSpPr/>
            <p:nvPr/>
          </p:nvSpPr>
          <p:spPr>
            <a:xfrm>
              <a:off x="4716613" y="1036675"/>
              <a:ext cx="1377000" cy="2545800"/>
            </a:xfrm>
            <a:prstGeom prst="roundRect">
              <a:avLst>
                <a:gd name="adj" fmla="val 347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pic>
          <p:nvPicPr>
            <p:cNvPr id="191" name="Google Shape;191;g32c80c7d9a2_0_0"/>
            <p:cNvPicPr preferRelativeResize="0"/>
            <p:nvPr/>
          </p:nvPicPr>
          <p:blipFill rotWithShape="1">
            <a:blip r:embed="rId5">
              <a:alphaModFix/>
            </a:blip>
            <a:srcRect/>
            <a:stretch/>
          </p:blipFill>
          <p:spPr>
            <a:xfrm>
              <a:off x="4794972" y="955500"/>
              <a:ext cx="258636" cy="258636"/>
            </a:xfrm>
            <a:prstGeom prst="rect">
              <a:avLst/>
            </a:prstGeom>
            <a:noFill/>
            <a:ln>
              <a:noFill/>
            </a:ln>
          </p:spPr>
        </p:pic>
        <p:sp>
          <p:nvSpPr>
            <p:cNvPr id="192" name="Google Shape;192;g32c80c7d9a2_0_0"/>
            <p:cNvSpPr txBox="1"/>
            <p:nvPr/>
          </p:nvSpPr>
          <p:spPr>
            <a:xfrm>
              <a:off x="5074404" y="941028"/>
              <a:ext cx="882671" cy="257271"/>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1C4587"/>
                  </a:solidFill>
                  <a:latin typeface="Lato"/>
                  <a:ea typeface="Lato"/>
                  <a:cs typeface="Lato"/>
                  <a:sym typeface="Lato"/>
                </a:rPr>
                <a:t>Analysis</a:t>
              </a:r>
              <a:endParaRPr sz="2000" b="1">
                <a:solidFill>
                  <a:srgbClr val="1C4587"/>
                </a:solidFill>
                <a:latin typeface="Lato"/>
                <a:ea typeface="Lato"/>
                <a:cs typeface="Lato"/>
                <a:sym typeface="Lato"/>
              </a:endParaRPr>
            </a:p>
          </p:txBody>
        </p:sp>
        <p:sp>
          <p:nvSpPr>
            <p:cNvPr id="193" name="Google Shape;193;g32c80c7d9a2_0_0"/>
            <p:cNvSpPr txBox="1"/>
            <p:nvPr/>
          </p:nvSpPr>
          <p:spPr>
            <a:xfrm>
              <a:off x="4778113" y="1614250"/>
              <a:ext cx="1254000" cy="1184669"/>
            </a:xfrm>
            <a:prstGeom prst="rect">
              <a:avLst/>
            </a:prstGeom>
            <a:noFill/>
            <a:ln>
              <a:noFill/>
            </a:ln>
          </p:spPr>
          <p:txBody>
            <a:bodyPr spcFirstLastPara="1" wrap="square" lIns="121900" tIns="121900" rIns="121900" bIns="121900" anchor="t" anchorCtr="0">
              <a:spAutoFit/>
            </a:bodyPr>
            <a:lstStyle/>
            <a:p>
              <a:pPr algn="ctr">
                <a:buSzPts val="1300"/>
              </a:pPr>
              <a:r>
                <a:rPr lang="en-US" sz="1733">
                  <a:solidFill>
                    <a:schemeClr val="dk1"/>
                  </a:solidFill>
                  <a:latin typeface="Lato"/>
                  <a:ea typeface="Lato"/>
                  <a:cs typeface="Lato"/>
                  <a:sym typeface="Lato"/>
                </a:rPr>
                <a:t>What analyses should we perform to inform the actions? </a:t>
              </a:r>
              <a:endParaRPr sz="1733">
                <a:solidFill>
                  <a:schemeClr val="dk1"/>
                </a:solidFill>
                <a:latin typeface="Lato"/>
                <a:ea typeface="Lato"/>
                <a:cs typeface="Lato"/>
                <a:sym typeface="Lato"/>
              </a:endParaRPr>
            </a:p>
          </p:txBody>
        </p:sp>
      </p:grpSp>
      <p:grpSp>
        <p:nvGrpSpPr>
          <p:cNvPr id="194" name="Google Shape;194;g32c80c7d9a2_0_0"/>
          <p:cNvGrpSpPr/>
          <p:nvPr/>
        </p:nvGrpSpPr>
        <p:grpSpPr>
          <a:xfrm>
            <a:off x="9263233" y="1618711"/>
            <a:ext cx="1836000" cy="3593182"/>
            <a:chOff x="6871225" y="901613"/>
            <a:chExt cx="1377000" cy="2694887"/>
          </a:xfrm>
        </p:grpSpPr>
        <p:sp>
          <p:nvSpPr>
            <p:cNvPr id="195" name="Google Shape;195;g32c80c7d9a2_0_0"/>
            <p:cNvSpPr/>
            <p:nvPr/>
          </p:nvSpPr>
          <p:spPr>
            <a:xfrm>
              <a:off x="6871225" y="1050700"/>
              <a:ext cx="1377000" cy="2545800"/>
            </a:xfrm>
            <a:prstGeom prst="roundRect">
              <a:avLst>
                <a:gd name="adj" fmla="val 347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196" name="Google Shape;196;g32c80c7d9a2_0_0"/>
            <p:cNvSpPr txBox="1"/>
            <p:nvPr/>
          </p:nvSpPr>
          <p:spPr>
            <a:xfrm>
              <a:off x="7470021" y="901613"/>
              <a:ext cx="490800" cy="2574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1C4587"/>
                  </a:solidFill>
                  <a:latin typeface="Lato"/>
                  <a:ea typeface="Lato"/>
                  <a:cs typeface="Lato"/>
                  <a:sym typeface="Lato"/>
                </a:rPr>
                <a:t>Data</a:t>
              </a:r>
              <a:endParaRPr sz="2000" b="1">
                <a:solidFill>
                  <a:srgbClr val="1C4587"/>
                </a:solidFill>
                <a:latin typeface="Lato"/>
                <a:ea typeface="Lato"/>
                <a:cs typeface="Lato"/>
                <a:sym typeface="Lato"/>
              </a:endParaRPr>
            </a:p>
          </p:txBody>
        </p:sp>
        <p:pic>
          <p:nvPicPr>
            <p:cNvPr id="197" name="Google Shape;197;g32c80c7d9a2_0_0"/>
            <p:cNvPicPr preferRelativeResize="0"/>
            <p:nvPr/>
          </p:nvPicPr>
          <p:blipFill rotWithShape="1">
            <a:blip r:embed="rId6">
              <a:alphaModFix/>
            </a:blip>
            <a:srcRect/>
            <a:stretch/>
          </p:blipFill>
          <p:spPr>
            <a:xfrm>
              <a:off x="7168309" y="901613"/>
              <a:ext cx="256550" cy="283354"/>
            </a:xfrm>
            <a:prstGeom prst="rect">
              <a:avLst/>
            </a:prstGeom>
            <a:noFill/>
            <a:ln>
              <a:noFill/>
            </a:ln>
          </p:spPr>
        </p:pic>
        <p:sp>
          <p:nvSpPr>
            <p:cNvPr id="198" name="Google Shape;198;g32c80c7d9a2_0_0"/>
            <p:cNvSpPr txBox="1"/>
            <p:nvPr/>
          </p:nvSpPr>
          <p:spPr>
            <a:xfrm>
              <a:off x="6932713" y="1427200"/>
              <a:ext cx="1254000" cy="1984696"/>
            </a:xfrm>
            <a:prstGeom prst="rect">
              <a:avLst/>
            </a:prstGeom>
            <a:noFill/>
            <a:ln>
              <a:noFill/>
            </a:ln>
          </p:spPr>
          <p:txBody>
            <a:bodyPr spcFirstLastPara="1" wrap="square" lIns="121900" tIns="121900" rIns="121900" bIns="121900" anchor="t" anchorCtr="0">
              <a:spAutoFit/>
            </a:bodyPr>
            <a:lstStyle/>
            <a:p>
              <a:pPr algn="ctr">
                <a:buClr>
                  <a:schemeClr val="dk1"/>
                </a:buClr>
                <a:buSzPts val="1100"/>
              </a:pPr>
              <a:r>
                <a:rPr lang="en-US" sz="1733">
                  <a:solidFill>
                    <a:schemeClr val="dk1"/>
                  </a:solidFill>
                  <a:latin typeface="Lato"/>
                  <a:ea typeface="Lato"/>
                  <a:cs typeface="Lato"/>
                  <a:sym typeface="Lato"/>
                </a:rPr>
                <a:t>What data do we need for the Analysis? </a:t>
              </a:r>
              <a:endParaRPr sz="1733">
                <a:solidFill>
                  <a:schemeClr val="dk1"/>
                </a:solidFill>
                <a:latin typeface="Lato"/>
                <a:ea typeface="Lato"/>
                <a:cs typeface="Lato"/>
                <a:sym typeface="Lato"/>
              </a:endParaRPr>
            </a:p>
            <a:p>
              <a:pPr algn="ctr">
                <a:buClr>
                  <a:schemeClr val="dk1"/>
                </a:buClr>
                <a:buSzPts val="1100"/>
              </a:pPr>
              <a:endParaRPr sz="1733">
                <a:solidFill>
                  <a:schemeClr val="dk1"/>
                </a:solidFill>
                <a:latin typeface="Lato"/>
                <a:ea typeface="Lato"/>
                <a:cs typeface="Lato"/>
                <a:sym typeface="Lato"/>
              </a:endParaRPr>
            </a:p>
            <a:p>
              <a:pPr algn="ctr">
                <a:buSzPts val="1300"/>
              </a:pPr>
              <a:r>
                <a:rPr lang="en-US" sz="1733">
                  <a:solidFill>
                    <a:schemeClr val="dk1"/>
                  </a:solidFill>
                  <a:latin typeface="Lato"/>
                  <a:ea typeface="Lato"/>
                  <a:cs typeface="Lato"/>
                  <a:sym typeface="Lato"/>
                </a:rPr>
                <a:t>What data do we have? </a:t>
              </a:r>
              <a:br>
                <a:rPr lang="en-US" sz="1733">
                  <a:solidFill>
                    <a:schemeClr val="dk1"/>
                  </a:solidFill>
                  <a:latin typeface="Lato"/>
                  <a:ea typeface="Lato"/>
                  <a:cs typeface="Lato"/>
                  <a:sym typeface="Lato"/>
                </a:rPr>
              </a:br>
              <a:br>
                <a:rPr lang="en-US" sz="1733">
                  <a:solidFill>
                    <a:schemeClr val="dk1"/>
                  </a:solidFill>
                  <a:latin typeface="Lato"/>
                  <a:ea typeface="Lato"/>
                  <a:cs typeface="Lato"/>
                  <a:sym typeface="Lato"/>
                </a:rPr>
              </a:br>
              <a:r>
                <a:rPr lang="en-US" sz="1733">
                  <a:solidFill>
                    <a:schemeClr val="dk1"/>
                  </a:solidFill>
                  <a:latin typeface="Lato"/>
                  <a:ea typeface="Lato"/>
                  <a:cs typeface="Lato"/>
                  <a:sym typeface="Lato"/>
                </a:rPr>
                <a:t>How do we fill the gaps?</a:t>
              </a:r>
              <a:endParaRPr sz="1733">
                <a:solidFill>
                  <a:schemeClr val="dk1"/>
                </a:solidFill>
                <a:latin typeface="Lato"/>
                <a:ea typeface="Lato"/>
                <a:cs typeface="Lato"/>
                <a:sym typeface="Lato"/>
              </a:endParaRPr>
            </a:p>
          </p:txBody>
        </p:sp>
      </p:grpSp>
      <p:sp>
        <p:nvSpPr>
          <p:cNvPr id="199" name="Google Shape;199;g32c80c7d9a2_0_0"/>
          <p:cNvSpPr txBox="1"/>
          <p:nvPr/>
        </p:nvSpPr>
        <p:spPr>
          <a:xfrm>
            <a:off x="908881" y="5840227"/>
            <a:ext cx="9811600" cy="512857"/>
          </a:xfrm>
          <a:prstGeom prst="rect">
            <a:avLst/>
          </a:prstGeom>
          <a:noFill/>
          <a:ln>
            <a:noFill/>
          </a:ln>
        </p:spPr>
        <p:txBody>
          <a:bodyPr spcFirstLastPara="1" wrap="square" lIns="121900" tIns="121900" rIns="121900" bIns="121900" anchor="t" anchorCtr="0">
            <a:spAutoFit/>
          </a:bodyPr>
          <a:lstStyle/>
          <a:p>
            <a:pPr algn="ctr">
              <a:buSzPts val="1300"/>
            </a:pPr>
            <a:r>
              <a:rPr lang="en-US" sz="1733">
                <a:solidFill>
                  <a:schemeClr val="dk1"/>
                </a:solidFill>
                <a:latin typeface="Lato"/>
                <a:ea typeface="Lato"/>
                <a:cs typeface="Lato"/>
                <a:sym typeface="Lato"/>
              </a:rPr>
              <a:t>What ethical issues do we need to consider during scoping, design, development, and deployment?</a:t>
            </a:r>
            <a:endParaRPr sz="1733">
              <a:solidFill>
                <a:schemeClr val="dk1"/>
              </a:solidFill>
              <a:latin typeface="Lato"/>
              <a:ea typeface="Lato"/>
              <a:cs typeface="Lato"/>
              <a:sym typeface="Lato"/>
            </a:endParaRPr>
          </a:p>
        </p:txBody>
      </p:sp>
      <p:sp>
        <p:nvSpPr>
          <p:cNvPr id="200" name="Google Shape;200;g32c80c7d9a2_0_0"/>
          <p:cNvSpPr txBox="1"/>
          <p:nvPr/>
        </p:nvSpPr>
        <p:spPr>
          <a:xfrm>
            <a:off x="4088267" y="1626927"/>
            <a:ext cx="1052400" cy="3432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1C4587"/>
                </a:solidFill>
                <a:latin typeface="Lato"/>
                <a:ea typeface="Lato"/>
                <a:cs typeface="Lato"/>
                <a:sym typeface="Lato"/>
              </a:rPr>
              <a:t>Actions</a:t>
            </a:r>
            <a:endParaRPr sz="2000" b="1">
              <a:solidFill>
                <a:srgbClr val="1C4587"/>
              </a:solidFill>
              <a:latin typeface="Lato"/>
              <a:ea typeface="Lato"/>
              <a:cs typeface="Lato"/>
              <a:sym typeface="Lato"/>
            </a:endParaRPr>
          </a:p>
        </p:txBody>
      </p:sp>
      <p:sp>
        <p:nvSpPr>
          <p:cNvPr id="4" name="Title 3">
            <a:extLst>
              <a:ext uri="{FF2B5EF4-FFF2-40B4-BE49-F238E27FC236}">
                <a16:creationId xmlns:a16="http://schemas.microsoft.com/office/drawing/2014/main" id="{0B0A6A42-FF6B-0A2F-BBF5-C4836D5DFB39}"/>
              </a:ext>
            </a:extLst>
          </p:cNvPr>
          <p:cNvSpPr>
            <a:spLocks noGrp="1"/>
          </p:cNvSpPr>
          <p:nvPr>
            <p:ph type="title"/>
          </p:nvPr>
        </p:nvSpPr>
        <p:spPr>
          <a:xfrm>
            <a:off x="415600" y="165626"/>
            <a:ext cx="11360700" cy="763500"/>
          </a:xfrm>
        </p:spPr>
        <p:txBody>
          <a:bodyPr/>
          <a:lstStyle/>
          <a:p>
            <a:r>
              <a:rPr lang="en-US" sz="4000" dirty="0">
                <a:latin typeface="Lato"/>
                <a:ea typeface="Lato"/>
                <a:cs typeface="Lato"/>
                <a:sym typeface="Lato"/>
              </a:rPr>
              <a:t>Scoping Process and its Outputs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g32c80c7d9a2_0_283"/>
          <p:cNvSpPr/>
          <p:nvPr/>
        </p:nvSpPr>
        <p:spPr>
          <a:xfrm>
            <a:off x="107967" y="977533"/>
            <a:ext cx="2685200" cy="3394400"/>
          </a:xfrm>
          <a:prstGeom prst="roundRect">
            <a:avLst>
              <a:gd name="adj" fmla="val 347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207" name="Google Shape;207;g32c80c7d9a2_0_283"/>
          <p:cNvSpPr txBox="1"/>
          <p:nvPr/>
        </p:nvSpPr>
        <p:spPr>
          <a:xfrm>
            <a:off x="186367" y="1212067"/>
            <a:ext cx="2528400" cy="3117864"/>
          </a:xfrm>
          <a:prstGeom prst="rect">
            <a:avLst/>
          </a:prstGeom>
          <a:noFill/>
          <a:ln>
            <a:noFill/>
          </a:ln>
        </p:spPr>
        <p:txBody>
          <a:bodyPr spcFirstLastPara="1" wrap="square" lIns="121900" tIns="121900" rIns="121900" bIns="121900" anchor="t" anchorCtr="0">
            <a:spAutoFit/>
          </a:bodyPr>
          <a:lstStyle/>
          <a:p>
            <a:pPr>
              <a:buSzPts val="1200"/>
            </a:pPr>
            <a:r>
              <a:rPr lang="en-US" sz="1333">
                <a:solidFill>
                  <a:schemeClr val="dk1"/>
                </a:solidFill>
                <a:latin typeface="Lato"/>
                <a:ea typeface="Lato"/>
                <a:cs typeface="Lato"/>
                <a:sym typeface="Lato"/>
              </a:rPr>
              <a:t>Minimize homelessness among tenants facing eviction </a:t>
            </a:r>
            <a:endParaRPr sz="1333">
              <a:solidFill>
                <a:schemeClr val="dk1"/>
              </a:solidFill>
              <a:latin typeface="Lato"/>
              <a:ea typeface="Lato"/>
              <a:cs typeface="Lato"/>
              <a:sym typeface="Lato"/>
            </a:endParaRPr>
          </a:p>
          <a:p>
            <a:pPr>
              <a:buSzPts val="1200"/>
            </a:pPr>
            <a:endParaRPr sz="1333">
              <a:solidFill>
                <a:schemeClr val="dk1"/>
              </a:solidFill>
              <a:latin typeface="Lato"/>
              <a:ea typeface="Lato"/>
              <a:cs typeface="Lato"/>
              <a:sym typeface="Lato"/>
            </a:endParaRPr>
          </a:p>
          <a:p>
            <a:pPr>
              <a:buClr>
                <a:schemeClr val="dk1"/>
              </a:buClr>
              <a:buSzPts val="200"/>
            </a:pPr>
            <a:r>
              <a:rPr lang="en-US" sz="1333" b="1">
                <a:solidFill>
                  <a:srgbClr val="1155CC"/>
                </a:solidFill>
                <a:latin typeface="Lato"/>
                <a:ea typeface="Lato"/>
                <a:cs typeface="Lato"/>
                <a:sym typeface="Lato"/>
              </a:rPr>
              <a:t>Efficiency: </a:t>
            </a:r>
            <a:r>
              <a:rPr lang="en-US" sz="1333">
                <a:solidFill>
                  <a:schemeClr val="dk1"/>
                </a:solidFill>
                <a:latin typeface="Lato"/>
                <a:ea typeface="Lato"/>
                <a:cs typeface="Lato"/>
                <a:sym typeface="Lato"/>
              </a:rPr>
              <a:t>Maximize allocation of resources  to  individuals who will be homeless</a:t>
            </a:r>
            <a:endParaRPr sz="1333">
              <a:solidFill>
                <a:schemeClr val="dk1"/>
              </a:solidFill>
              <a:latin typeface="Lato"/>
              <a:ea typeface="Lato"/>
              <a:cs typeface="Lato"/>
              <a:sym typeface="Lato"/>
            </a:endParaRPr>
          </a:p>
          <a:p>
            <a:pPr>
              <a:buSzPts val="1200"/>
            </a:pPr>
            <a:endParaRPr sz="1333">
              <a:solidFill>
                <a:schemeClr val="dk1"/>
              </a:solidFill>
              <a:latin typeface="Lato"/>
              <a:ea typeface="Lato"/>
              <a:cs typeface="Lato"/>
              <a:sym typeface="Lato"/>
            </a:endParaRPr>
          </a:p>
          <a:p>
            <a:pPr>
              <a:buClr>
                <a:schemeClr val="dk1"/>
              </a:buClr>
              <a:buSzPts val="200"/>
            </a:pPr>
            <a:r>
              <a:rPr lang="en-US" sz="1333" b="1">
                <a:solidFill>
                  <a:srgbClr val="1155CC"/>
                </a:solidFill>
                <a:latin typeface="Lato"/>
                <a:ea typeface="Lato"/>
                <a:cs typeface="Lato"/>
                <a:sym typeface="Lato"/>
              </a:rPr>
              <a:t>Effectiveness: </a:t>
            </a:r>
            <a:r>
              <a:rPr lang="en-US" sz="1333">
                <a:solidFill>
                  <a:schemeClr val="dk1"/>
                </a:solidFill>
                <a:latin typeface="Lato"/>
                <a:ea typeface="Lato"/>
                <a:cs typeface="Lato"/>
                <a:sym typeface="Lato"/>
              </a:rPr>
              <a:t>Minimize homelessness rate </a:t>
            </a:r>
            <a:endParaRPr sz="1333">
              <a:solidFill>
                <a:schemeClr val="dk1"/>
              </a:solidFill>
              <a:latin typeface="Lato"/>
              <a:ea typeface="Lato"/>
              <a:cs typeface="Lato"/>
              <a:sym typeface="Lato"/>
            </a:endParaRPr>
          </a:p>
          <a:p>
            <a:pPr>
              <a:buClr>
                <a:schemeClr val="dk1"/>
              </a:buClr>
              <a:buSzPts val="200"/>
            </a:pPr>
            <a:endParaRPr sz="1333">
              <a:solidFill>
                <a:schemeClr val="dk1"/>
              </a:solidFill>
              <a:latin typeface="Lato"/>
              <a:ea typeface="Lato"/>
              <a:cs typeface="Lato"/>
              <a:sym typeface="Lato"/>
            </a:endParaRPr>
          </a:p>
          <a:p>
            <a:pPr>
              <a:buClr>
                <a:schemeClr val="dk1"/>
              </a:buClr>
              <a:buSzPts val="200"/>
            </a:pPr>
            <a:r>
              <a:rPr lang="en-US" sz="1333" b="1">
                <a:solidFill>
                  <a:srgbClr val="1155CC"/>
                </a:solidFill>
                <a:latin typeface="Lato"/>
                <a:ea typeface="Lato"/>
                <a:cs typeface="Lato"/>
                <a:sym typeface="Lato"/>
              </a:rPr>
              <a:t>Equity: </a:t>
            </a:r>
            <a:r>
              <a:rPr lang="en-US" sz="1333">
                <a:solidFill>
                  <a:schemeClr val="dk1"/>
                </a:solidFill>
                <a:latin typeface="Lato"/>
                <a:ea typeface="Lato"/>
                <a:cs typeface="Lato"/>
                <a:sym typeface="Lato"/>
              </a:rPr>
              <a:t>Minimize disparities in homelessness rate across demographic groups</a:t>
            </a:r>
            <a:endParaRPr sz="1333">
              <a:solidFill>
                <a:schemeClr val="dk1"/>
              </a:solidFill>
              <a:latin typeface="Lato"/>
              <a:ea typeface="Lato"/>
              <a:cs typeface="Lato"/>
              <a:sym typeface="Lato"/>
            </a:endParaRPr>
          </a:p>
        </p:txBody>
      </p:sp>
      <p:grpSp>
        <p:nvGrpSpPr>
          <p:cNvPr id="208" name="Google Shape;208;g32c80c7d9a2_0_283"/>
          <p:cNvGrpSpPr/>
          <p:nvPr/>
        </p:nvGrpSpPr>
        <p:grpSpPr>
          <a:xfrm>
            <a:off x="218884" y="822749"/>
            <a:ext cx="1354499" cy="352208"/>
            <a:chOff x="711898" y="8449650"/>
            <a:chExt cx="4876977" cy="1268150"/>
          </a:xfrm>
        </p:grpSpPr>
        <p:pic>
          <p:nvPicPr>
            <p:cNvPr id="209" name="Google Shape;209;g32c80c7d9a2_0_283"/>
            <p:cNvPicPr preferRelativeResize="0"/>
            <p:nvPr/>
          </p:nvPicPr>
          <p:blipFill rotWithShape="1">
            <a:blip r:embed="rId3">
              <a:alphaModFix/>
            </a:blip>
            <a:srcRect/>
            <a:stretch/>
          </p:blipFill>
          <p:spPr>
            <a:xfrm>
              <a:off x="711898" y="8449650"/>
              <a:ext cx="1241650" cy="1241650"/>
            </a:xfrm>
            <a:prstGeom prst="rect">
              <a:avLst/>
            </a:prstGeom>
            <a:noFill/>
            <a:ln>
              <a:noFill/>
            </a:ln>
          </p:spPr>
        </p:pic>
        <p:sp>
          <p:nvSpPr>
            <p:cNvPr id="210" name="Google Shape;210;g32c80c7d9a2_0_283"/>
            <p:cNvSpPr txBox="1"/>
            <p:nvPr/>
          </p:nvSpPr>
          <p:spPr>
            <a:xfrm>
              <a:off x="2262475" y="8482700"/>
              <a:ext cx="3326400" cy="12351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1C4587"/>
                  </a:solidFill>
                  <a:latin typeface="Lato"/>
                  <a:ea typeface="Lato"/>
                  <a:cs typeface="Lato"/>
                  <a:sym typeface="Lato"/>
                </a:rPr>
                <a:t>Goals</a:t>
              </a:r>
              <a:endParaRPr sz="2000" b="1">
                <a:solidFill>
                  <a:srgbClr val="1C4587"/>
                </a:solidFill>
                <a:latin typeface="Lato"/>
                <a:ea typeface="Lato"/>
                <a:cs typeface="Lato"/>
                <a:sym typeface="Lato"/>
              </a:endParaRPr>
            </a:p>
          </p:txBody>
        </p:sp>
      </p:grpSp>
      <p:sp>
        <p:nvSpPr>
          <p:cNvPr id="211" name="Google Shape;211;g32c80c7d9a2_0_283"/>
          <p:cNvSpPr/>
          <p:nvPr/>
        </p:nvSpPr>
        <p:spPr>
          <a:xfrm>
            <a:off x="3520264" y="1507233"/>
            <a:ext cx="2256800" cy="2422000"/>
          </a:xfrm>
          <a:prstGeom prst="roundRect">
            <a:avLst>
              <a:gd name="adj" fmla="val 6971"/>
            </a:avLst>
          </a:prstGeom>
          <a:solidFill>
            <a:schemeClr val="l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212" name="Google Shape;212;g32c80c7d9a2_0_283"/>
          <p:cNvSpPr txBox="1"/>
          <p:nvPr/>
        </p:nvSpPr>
        <p:spPr>
          <a:xfrm>
            <a:off x="3640767" y="2061867"/>
            <a:ext cx="1983200" cy="1149249"/>
          </a:xfrm>
          <a:prstGeom prst="rect">
            <a:avLst/>
          </a:prstGeom>
          <a:noFill/>
          <a:ln>
            <a:noFill/>
          </a:ln>
        </p:spPr>
        <p:txBody>
          <a:bodyPr spcFirstLastPara="1" wrap="square" lIns="121900" tIns="121900" rIns="121900" bIns="121900" anchor="t" anchorCtr="0">
            <a:spAutoFit/>
          </a:bodyPr>
          <a:lstStyle/>
          <a:p>
            <a:pPr>
              <a:buSzPts val="1200"/>
            </a:pPr>
            <a:r>
              <a:rPr lang="en-US" sz="1467">
                <a:solidFill>
                  <a:schemeClr val="dk1"/>
                </a:solidFill>
                <a:latin typeface="Lato"/>
                <a:ea typeface="Lato"/>
                <a:cs typeface="Lato"/>
                <a:sym typeface="Lato"/>
              </a:rPr>
              <a:t>Proactively conduct outreach and provide rental assistance funds</a:t>
            </a:r>
            <a:endParaRPr sz="1467">
              <a:solidFill>
                <a:schemeClr val="dk1"/>
              </a:solidFill>
              <a:latin typeface="Lato"/>
              <a:ea typeface="Lato"/>
              <a:cs typeface="Lato"/>
              <a:sym typeface="Lato"/>
            </a:endParaRPr>
          </a:p>
        </p:txBody>
      </p:sp>
      <p:grpSp>
        <p:nvGrpSpPr>
          <p:cNvPr id="213" name="Google Shape;213;g32c80c7d9a2_0_283"/>
          <p:cNvGrpSpPr/>
          <p:nvPr/>
        </p:nvGrpSpPr>
        <p:grpSpPr>
          <a:xfrm>
            <a:off x="3876560" y="1303317"/>
            <a:ext cx="1591797" cy="351691"/>
            <a:chOff x="14039163" y="3594337"/>
            <a:chExt cx="5731387" cy="1266288"/>
          </a:xfrm>
        </p:grpSpPr>
        <p:pic>
          <p:nvPicPr>
            <p:cNvPr id="214" name="Google Shape;214;g32c80c7d9a2_0_283"/>
            <p:cNvPicPr preferRelativeResize="0"/>
            <p:nvPr/>
          </p:nvPicPr>
          <p:blipFill rotWithShape="1">
            <a:blip r:embed="rId4">
              <a:alphaModFix/>
            </a:blip>
            <a:srcRect/>
            <a:stretch/>
          </p:blipFill>
          <p:spPr>
            <a:xfrm>
              <a:off x="14039163" y="3594337"/>
              <a:ext cx="1241646" cy="1241663"/>
            </a:xfrm>
            <a:prstGeom prst="rect">
              <a:avLst/>
            </a:prstGeom>
            <a:noFill/>
            <a:ln>
              <a:noFill/>
            </a:ln>
          </p:spPr>
        </p:pic>
        <p:sp>
          <p:nvSpPr>
            <p:cNvPr id="215" name="Google Shape;215;g32c80c7d9a2_0_283"/>
            <p:cNvSpPr txBox="1"/>
            <p:nvPr/>
          </p:nvSpPr>
          <p:spPr>
            <a:xfrm>
              <a:off x="15533050" y="3625525"/>
              <a:ext cx="4237500" cy="12351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1C4587"/>
                  </a:solidFill>
                  <a:latin typeface="Lato"/>
                  <a:ea typeface="Lato"/>
                  <a:cs typeface="Lato"/>
                  <a:sym typeface="Lato"/>
                </a:rPr>
                <a:t>Actions</a:t>
              </a:r>
              <a:endParaRPr sz="2000" b="1">
                <a:solidFill>
                  <a:srgbClr val="1C4587"/>
                </a:solidFill>
                <a:latin typeface="Lato"/>
                <a:ea typeface="Lato"/>
                <a:cs typeface="Lato"/>
                <a:sym typeface="Lato"/>
              </a:endParaRPr>
            </a:p>
          </p:txBody>
        </p:sp>
      </p:grpSp>
      <p:sp>
        <p:nvSpPr>
          <p:cNvPr id="216" name="Google Shape;216;g32c80c7d9a2_0_283"/>
          <p:cNvSpPr/>
          <p:nvPr/>
        </p:nvSpPr>
        <p:spPr>
          <a:xfrm>
            <a:off x="9631232" y="951000"/>
            <a:ext cx="2256800" cy="3168800"/>
          </a:xfrm>
          <a:prstGeom prst="roundRect">
            <a:avLst>
              <a:gd name="adj" fmla="val 6971"/>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217" name="Google Shape;217;g32c80c7d9a2_0_283"/>
          <p:cNvSpPr txBox="1"/>
          <p:nvPr/>
        </p:nvSpPr>
        <p:spPr>
          <a:xfrm>
            <a:off x="9686400" y="1293401"/>
            <a:ext cx="2126400" cy="2359323"/>
          </a:xfrm>
          <a:prstGeom prst="rect">
            <a:avLst/>
          </a:prstGeom>
          <a:noFill/>
          <a:ln>
            <a:noFill/>
          </a:ln>
        </p:spPr>
        <p:txBody>
          <a:bodyPr spcFirstLastPara="1" wrap="square" lIns="121900" tIns="121900" rIns="121900" bIns="121900" anchor="t" anchorCtr="0">
            <a:spAutoFit/>
          </a:bodyPr>
          <a:lstStyle/>
          <a:p>
            <a:pPr>
              <a:buSzPts val="1200"/>
            </a:pPr>
            <a:r>
              <a:rPr lang="en-US" sz="1333">
                <a:solidFill>
                  <a:schemeClr val="dk1"/>
                </a:solidFill>
                <a:latin typeface="Lato"/>
                <a:ea typeface="Lato"/>
                <a:cs typeface="Lato"/>
                <a:sym typeface="Lato"/>
              </a:rPr>
              <a:t>Individual level administrative data from the County’s data warehouse:  </a:t>
            </a:r>
            <a:endParaRPr sz="1333">
              <a:solidFill>
                <a:schemeClr val="dk1"/>
              </a:solidFill>
              <a:latin typeface="Lato"/>
              <a:ea typeface="Lato"/>
              <a:cs typeface="Lato"/>
              <a:sym typeface="Lato"/>
            </a:endParaRPr>
          </a:p>
          <a:p>
            <a:pPr>
              <a:buSzPts val="1200"/>
            </a:pPr>
            <a:endParaRPr sz="1200">
              <a:solidFill>
                <a:srgbClr val="434343"/>
              </a:solidFill>
              <a:latin typeface="Lato"/>
              <a:ea typeface="Lato"/>
              <a:cs typeface="Lato"/>
              <a:sym typeface="Lato"/>
            </a:endParaRPr>
          </a:p>
          <a:p>
            <a:pPr>
              <a:buSzPts val="1200"/>
            </a:pPr>
            <a:r>
              <a:rPr lang="en-US" sz="1200">
                <a:solidFill>
                  <a:srgbClr val="434343"/>
                </a:solidFill>
                <a:latin typeface="Lato"/>
                <a:ea typeface="Lato"/>
                <a:cs typeface="Lato"/>
                <a:sym typeface="Lato"/>
              </a:rPr>
              <a:t>Demographics, eviction cases, homeless services, mental &amp; behavioral health and other county, state, federal programs and service usage</a:t>
            </a:r>
            <a:endParaRPr sz="1200">
              <a:solidFill>
                <a:srgbClr val="434343"/>
              </a:solidFill>
              <a:latin typeface="Lato"/>
              <a:ea typeface="Lato"/>
              <a:cs typeface="Lato"/>
              <a:sym typeface="Lato"/>
            </a:endParaRPr>
          </a:p>
        </p:txBody>
      </p:sp>
      <p:sp>
        <p:nvSpPr>
          <p:cNvPr id="218" name="Google Shape;218;g32c80c7d9a2_0_283"/>
          <p:cNvSpPr txBox="1"/>
          <p:nvPr/>
        </p:nvSpPr>
        <p:spPr>
          <a:xfrm>
            <a:off x="10264828" y="795751"/>
            <a:ext cx="654400" cy="3432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1C4587"/>
                </a:solidFill>
                <a:latin typeface="Lato"/>
                <a:ea typeface="Lato"/>
                <a:cs typeface="Lato"/>
                <a:sym typeface="Lato"/>
              </a:rPr>
              <a:t>Data</a:t>
            </a:r>
            <a:endParaRPr sz="2000" b="1">
              <a:solidFill>
                <a:srgbClr val="1C4587"/>
              </a:solidFill>
              <a:latin typeface="Lato"/>
              <a:ea typeface="Lato"/>
              <a:cs typeface="Lato"/>
              <a:sym typeface="Lato"/>
            </a:endParaRPr>
          </a:p>
        </p:txBody>
      </p:sp>
      <p:pic>
        <p:nvPicPr>
          <p:cNvPr id="219" name="Google Shape;219;g32c80c7d9a2_0_283"/>
          <p:cNvPicPr preferRelativeResize="0"/>
          <p:nvPr/>
        </p:nvPicPr>
        <p:blipFill rotWithShape="1">
          <a:blip r:embed="rId5">
            <a:alphaModFix/>
          </a:blip>
          <a:srcRect/>
          <a:stretch/>
        </p:blipFill>
        <p:spPr>
          <a:xfrm>
            <a:off x="9862545" y="795751"/>
            <a:ext cx="342067" cy="377805"/>
          </a:xfrm>
          <a:prstGeom prst="rect">
            <a:avLst/>
          </a:prstGeom>
          <a:noFill/>
          <a:ln>
            <a:noFill/>
          </a:ln>
        </p:spPr>
      </p:pic>
      <p:sp>
        <p:nvSpPr>
          <p:cNvPr id="220" name="Google Shape;220;g32c80c7d9a2_0_283"/>
          <p:cNvSpPr/>
          <p:nvPr/>
        </p:nvSpPr>
        <p:spPr>
          <a:xfrm>
            <a:off x="6456467" y="1305200"/>
            <a:ext cx="2528400" cy="2762000"/>
          </a:xfrm>
          <a:prstGeom prst="roundRect">
            <a:avLst>
              <a:gd name="adj" fmla="val 3072"/>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221" name="Google Shape;221;g32c80c7d9a2_0_283"/>
          <p:cNvSpPr txBox="1"/>
          <p:nvPr/>
        </p:nvSpPr>
        <p:spPr>
          <a:xfrm>
            <a:off x="6485367" y="1660068"/>
            <a:ext cx="2384800" cy="2361504"/>
          </a:xfrm>
          <a:prstGeom prst="rect">
            <a:avLst/>
          </a:prstGeom>
          <a:noFill/>
          <a:ln>
            <a:noFill/>
          </a:ln>
        </p:spPr>
        <p:txBody>
          <a:bodyPr spcFirstLastPara="1" wrap="square" lIns="121900" tIns="121900" rIns="121900" bIns="121900" anchor="t" anchorCtr="0">
            <a:spAutoFit/>
          </a:bodyPr>
          <a:lstStyle/>
          <a:p>
            <a:pPr>
              <a:buClr>
                <a:schemeClr val="dk1"/>
              </a:buClr>
              <a:buSzPts val="200"/>
            </a:pPr>
            <a:r>
              <a:rPr lang="en-US" sz="1333" b="1">
                <a:solidFill>
                  <a:schemeClr val="dk1"/>
                </a:solidFill>
                <a:latin typeface="Lato"/>
                <a:ea typeface="Lato"/>
                <a:cs typeface="Lato"/>
                <a:sym typeface="Lato"/>
              </a:rPr>
              <a:t>Predict</a:t>
            </a:r>
            <a:r>
              <a:rPr lang="en-US" sz="1333">
                <a:solidFill>
                  <a:schemeClr val="dk1"/>
                </a:solidFill>
                <a:latin typeface="Lato"/>
                <a:ea typeface="Lato"/>
                <a:cs typeface="Lato"/>
                <a:sym typeface="Lato"/>
              </a:rPr>
              <a:t> which tenants facing eviction are most likely to interact with the homeless system in the near future.</a:t>
            </a:r>
            <a:endParaRPr sz="1333">
              <a:solidFill>
                <a:schemeClr val="dk1"/>
              </a:solidFill>
              <a:latin typeface="Lato"/>
              <a:ea typeface="Lato"/>
              <a:cs typeface="Lato"/>
              <a:sym typeface="Lato"/>
            </a:endParaRPr>
          </a:p>
          <a:p>
            <a:pPr>
              <a:buClr>
                <a:schemeClr val="dk1"/>
              </a:buClr>
              <a:buSzPts val="200"/>
            </a:pPr>
            <a:endParaRPr sz="1333">
              <a:solidFill>
                <a:schemeClr val="dk1"/>
              </a:solidFill>
              <a:latin typeface="Lato"/>
              <a:ea typeface="Lato"/>
              <a:cs typeface="Lato"/>
              <a:sym typeface="Lato"/>
            </a:endParaRPr>
          </a:p>
          <a:p>
            <a:pPr>
              <a:buClr>
                <a:schemeClr val="dk1"/>
              </a:buClr>
              <a:buSzPts val="200"/>
            </a:pPr>
            <a:r>
              <a:rPr lang="en-US" sz="1333" b="1">
                <a:solidFill>
                  <a:schemeClr val="dk1"/>
                </a:solidFill>
                <a:latin typeface="Lato"/>
                <a:ea typeface="Lato"/>
                <a:cs typeface="Lato"/>
                <a:sym typeface="Lato"/>
              </a:rPr>
              <a:t>Predict</a:t>
            </a:r>
            <a:r>
              <a:rPr lang="en-US" sz="1333">
                <a:solidFill>
                  <a:schemeClr val="dk1"/>
                </a:solidFill>
                <a:latin typeface="Lato"/>
                <a:ea typeface="Lato"/>
                <a:cs typeface="Lato"/>
                <a:sym typeface="Lato"/>
              </a:rPr>
              <a:t> which tenants facing eviction  are most likely to remain stably housed with rental assistance</a:t>
            </a:r>
            <a:endParaRPr sz="1333">
              <a:solidFill>
                <a:schemeClr val="dk1"/>
              </a:solidFill>
              <a:latin typeface="Lato"/>
              <a:ea typeface="Lato"/>
              <a:cs typeface="Lato"/>
              <a:sym typeface="Lato"/>
            </a:endParaRPr>
          </a:p>
          <a:p>
            <a:pPr>
              <a:spcBef>
                <a:spcPts val="533"/>
              </a:spcBef>
              <a:buClr>
                <a:schemeClr val="dk1"/>
              </a:buClr>
              <a:buSzPts val="200"/>
            </a:pPr>
            <a:endParaRPr sz="1333">
              <a:solidFill>
                <a:schemeClr val="dk1"/>
              </a:solidFill>
              <a:latin typeface="Lato"/>
              <a:ea typeface="Lato"/>
              <a:cs typeface="Lato"/>
              <a:sym typeface="Lato"/>
            </a:endParaRPr>
          </a:p>
        </p:txBody>
      </p:sp>
      <p:grpSp>
        <p:nvGrpSpPr>
          <p:cNvPr id="222" name="Google Shape;222;g32c80c7d9a2_0_283"/>
          <p:cNvGrpSpPr/>
          <p:nvPr/>
        </p:nvGrpSpPr>
        <p:grpSpPr>
          <a:xfrm>
            <a:off x="6698097" y="1153105"/>
            <a:ext cx="1549471" cy="364143"/>
            <a:chOff x="14343963" y="10178725"/>
            <a:chExt cx="5578987" cy="1311125"/>
          </a:xfrm>
        </p:grpSpPr>
        <p:pic>
          <p:nvPicPr>
            <p:cNvPr id="223" name="Google Shape;223;g32c80c7d9a2_0_283"/>
            <p:cNvPicPr preferRelativeResize="0"/>
            <p:nvPr/>
          </p:nvPicPr>
          <p:blipFill rotWithShape="1">
            <a:blip r:embed="rId6">
              <a:alphaModFix/>
            </a:blip>
            <a:srcRect/>
            <a:stretch/>
          </p:blipFill>
          <p:spPr>
            <a:xfrm>
              <a:off x="14343963" y="10248200"/>
              <a:ext cx="1241650" cy="1241650"/>
            </a:xfrm>
            <a:prstGeom prst="rect">
              <a:avLst/>
            </a:prstGeom>
            <a:noFill/>
            <a:ln>
              <a:noFill/>
            </a:ln>
          </p:spPr>
        </p:pic>
        <p:sp>
          <p:nvSpPr>
            <p:cNvPr id="224" name="Google Shape;224;g32c80c7d9a2_0_283"/>
            <p:cNvSpPr txBox="1"/>
            <p:nvPr/>
          </p:nvSpPr>
          <p:spPr>
            <a:xfrm>
              <a:off x="15685450" y="10178725"/>
              <a:ext cx="4237500" cy="12351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1C4587"/>
                  </a:solidFill>
                  <a:latin typeface="Lato"/>
                  <a:ea typeface="Lato"/>
                  <a:cs typeface="Lato"/>
                  <a:sym typeface="Lato"/>
                </a:rPr>
                <a:t>Analysis</a:t>
              </a:r>
              <a:endParaRPr sz="2000" b="1">
                <a:solidFill>
                  <a:srgbClr val="1C4587"/>
                </a:solidFill>
                <a:latin typeface="Lato"/>
                <a:ea typeface="Lato"/>
                <a:cs typeface="Lato"/>
                <a:sym typeface="Lato"/>
              </a:endParaRPr>
            </a:p>
          </p:txBody>
        </p:sp>
      </p:grpSp>
      <p:sp>
        <p:nvSpPr>
          <p:cNvPr id="225" name="Google Shape;225;g32c80c7d9a2_0_283"/>
          <p:cNvSpPr/>
          <p:nvPr/>
        </p:nvSpPr>
        <p:spPr>
          <a:xfrm>
            <a:off x="175000" y="4557067"/>
            <a:ext cx="11842000" cy="2124400"/>
          </a:xfrm>
          <a:prstGeom prst="roundRect">
            <a:avLst>
              <a:gd name="adj" fmla="val 3419"/>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226" name="Google Shape;226;g32c80c7d9a2_0_283"/>
          <p:cNvSpPr txBox="1"/>
          <p:nvPr/>
        </p:nvSpPr>
        <p:spPr>
          <a:xfrm>
            <a:off x="3242252" y="4371928"/>
            <a:ext cx="2920000" cy="3516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1C4587"/>
                </a:solidFill>
                <a:latin typeface="Lato"/>
                <a:ea typeface="Lato"/>
                <a:cs typeface="Lato"/>
                <a:sym typeface="Lato"/>
              </a:rPr>
              <a:t>Ethical Considerations</a:t>
            </a:r>
            <a:endParaRPr sz="2000" b="1">
              <a:solidFill>
                <a:srgbClr val="1C4587"/>
              </a:solidFill>
              <a:latin typeface="Lato"/>
              <a:ea typeface="Lato"/>
              <a:cs typeface="Lato"/>
              <a:sym typeface="Lato"/>
            </a:endParaRPr>
          </a:p>
        </p:txBody>
      </p:sp>
      <p:sp>
        <p:nvSpPr>
          <p:cNvPr id="227" name="Google Shape;227;g32c80c7d9a2_0_283"/>
          <p:cNvSpPr txBox="1"/>
          <p:nvPr/>
        </p:nvSpPr>
        <p:spPr>
          <a:xfrm>
            <a:off x="261567" y="4799067"/>
            <a:ext cx="5640000" cy="1487138"/>
          </a:xfrm>
          <a:prstGeom prst="rect">
            <a:avLst/>
          </a:prstGeom>
          <a:noFill/>
          <a:ln>
            <a:noFill/>
          </a:ln>
        </p:spPr>
        <p:txBody>
          <a:bodyPr spcFirstLastPara="1" wrap="square" lIns="25400" tIns="25400" rIns="25400" bIns="25400" anchor="t" anchorCtr="0">
            <a:spAutoFit/>
          </a:bodyPr>
          <a:lstStyle/>
          <a:p>
            <a:pPr>
              <a:buSzPts val="1000"/>
            </a:pPr>
            <a:r>
              <a:rPr lang="en-US" sz="1333" b="1">
                <a:solidFill>
                  <a:srgbClr val="1155CC"/>
                </a:solidFill>
                <a:latin typeface="Lato"/>
                <a:ea typeface="Lato"/>
                <a:cs typeface="Lato"/>
                <a:sym typeface="Lato"/>
              </a:rPr>
              <a:t>Data Protection:</a:t>
            </a:r>
            <a:r>
              <a:rPr lang="en-US" sz="1333" b="1">
                <a:solidFill>
                  <a:schemeClr val="dk1"/>
                </a:solidFill>
                <a:latin typeface="Lato"/>
                <a:ea typeface="Lato"/>
                <a:cs typeface="Lato"/>
                <a:sym typeface="Lato"/>
              </a:rPr>
              <a:t> </a:t>
            </a:r>
            <a:r>
              <a:rPr lang="en-US" sz="1333">
                <a:solidFill>
                  <a:schemeClr val="dk1"/>
                </a:solidFill>
                <a:latin typeface="Lato"/>
                <a:ea typeface="Lato"/>
                <a:cs typeface="Lato"/>
                <a:sym typeface="Lato"/>
              </a:rPr>
              <a:t>Sensitive information about County residents needs to be protected </a:t>
            </a:r>
            <a:endParaRPr sz="1333">
              <a:solidFill>
                <a:schemeClr val="dk1"/>
              </a:solidFill>
              <a:latin typeface="Lato"/>
              <a:ea typeface="Lato"/>
              <a:cs typeface="Lato"/>
              <a:sym typeface="Lato"/>
            </a:endParaRPr>
          </a:p>
          <a:p>
            <a:pPr>
              <a:buSzPts val="1000"/>
            </a:pPr>
            <a:endParaRPr sz="1333">
              <a:solidFill>
                <a:schemeClr val="dk1"/>
              </a:solidFill>
              <a:latin typeface="Lato"/>
              <a:ea typeface="Lato"/>
              <a:cs typeface="Lato"/>
              <a:sym typeface="Lato"/>
            </a:endParaRPr>
          </a:p>
          <a:p>
            <a:pPr>
              <a:buSzPts val="1000"/>
            </a:pPr>
            <a:r>
              <a:rPr lang="en-US" sz="1333" b="1">
                <a:solidFill>
                  <a:srgbClr val="1155CC"/>
                </a:solidFill>
                <a:latin typeface="Lato"/>
                <a:ea typeface="Lato"/>
                <a:cs typeface="Lato"/>
                <a:sym typeface="Lato"/>
              </a:rPr>
              <a:t>Discrimination/ Equity:</a:t>
            </a:r>
            <a:r>
              <a:rPr lang="en-US" sz="1333">
                <a:solidFill>
                  <a:srgbClr val="1155CC"/>
                </a:solidFill>
                <a:latin typeface="Lato"/>
                <a:ea typeface="Lato"/>
                <a:cs typeface="Lato"/>
                <a:sym typeface="Lato"/>
              </a:rPr>
              <a:t> </a:t>
            </a:r>
            <a:r>
              <a:rPr lang="en-US" sz="1333">
                <a:solidFill>
                  <a:schemeClr val="dk1"/>
                </a:solidFill>
                <a:latin typeface="Lato"/>
                <a:ea typeface="Lato"/>
                <a:cs typeface="Lato"/>
                <a:sym typeface="Lato"/>
              </a:rPr>
              <a:t>Groups that are disproportionately affected by housing crises need to be considered</a:t>
            </a:r>
            <a:endParaRPr sz="1333">
              <a:solidFill>
                <a:schemeClr val="dk1"/>
              </a:solidFill>
              <a:latin typeface="Lato"/>
              <a:ea typeface="Lato"/>
              <a:cs typeface="Lato"/>
              <a:sym typeface="Lato"/>
            </a:endParaRPr>
          </a:p>
          <a:p>
            <a:pPr>
              <a:buSzPts val="1000"/>
            </a:pPr>
            <a:endParaRPr sz="1333">
              <a:solidFill>
                <a:schemeClr val="dk1"/>
              </a:solidFill>
              <a:latin typeface="Lato"/>
              <a:ea typeface="Lato"/>
              <a:cs typeface="Lato"/>
              <a:sym typeface="Lato"/>
            </a:endParaRPr>
          </a:p>
          <a:p>
            <a:pPr>
              <a:buSzPts val="1000"/>
            </a:pPr>
            <a:r>
              <a:rPr lang="en-US" sz="1333" b="1">
                <a:solidFill>
                  <a:srgbClr val="1155CC"/>
                </a:solidFill>
                <a:latin typeface="Lato"/>
                <a:ea typeface="Lato"/>
                <a:cs typeface="Lato"/>
                <a:sym typeface="Lato"/>
              </a:rPr>
              <a:t>Trade–offs across Goals:</a:t>
            </a:r>
            <a:r>
              <a:rPr lang="en-US" sz="1333">
                <a:solidFill>
                  <a:schemeClr val="dk1"/>
                </a:solidFill>
                <a:latin typeface="Lato"/>
                <a:ea typeface="Lato"/>
                <a:cs typeface="Lato"/>
                <a:sym typeface="Lato"/>
              </a:rPr>
              <a:t> Efficiency vs Equity</a:t>
            </a:r>
            <a:endParaRPr sz="1333">
              <a:solidFill>
                <a:schemeClr val="dk1"/>
              </a:solidFill>
              <a:latin typeface="Lato"/>
              <a:ea typeface="Lato"/>
              <a:cs typeface="Lato"/>
              <a:sym typeface="Lato"/>
            </a:endParaRPr>
          </a:p>
        </p:txBody>
      </p:sp>
      <p:sp>
        <p:nvSpPr>
          <p:cNvPr id="228" name="Google Shape;228;g32c80c7d9a2_0_283"/>
          <p:cNvSpPr txBox="1"/>
          <p:nvPr/>
        </p:nvSpPr>
        <p:spPr>
          <a:xfrm>
            <a:off x="5976300" y="4572667"/>
            <a:ext cx="5986400" cy="2092264"/>
          </a:xfrm>
          <a:prstGeom prst="rect">
            <a:avLst/>
          </a:prstGeom>
          <a:noFill/>
          <a:ln>
            <a:noFill/>
          </a:ln>
        </p:spPr>
        <p:txBody>
          <a:bodyPr spcFirstLastPara="1" wrap="square" lIns="121900" tIns="121900" rIns="121900" bIns="121900" anchor="t" anchorCtr="0">
            <a:spAutoFit/>
          </a:bodyPr>
          <a:lstStyle/>
          <a:p>
            <a:pPr>
              <a:buSzPts val="1000"/>
            </a:pPr>
            <a:r>
              <a:rPr lang="en-US" sz="1333" b="1">
                <a:solidFill>
                  <a:srgbClr val="1155CC"/>
                </a:solidFill>
                <a:latin typeface="Lato"/>
                <a:ea typeface="Lato"/>
                <a:cs typeface="Lato"/>
                <a:sym typeface="Lato"/>
              </a:rPr>
              <a:t>Transparency: </a:t>
            </a:r>
            <a:r>
              <a:rPr lang="en-US" sz="1333">
                <a:solidFill>
                  <a:schemeClr val="dk1"/>
                </a:solidFill>
                <a:latin typeface="Lato"/>
                <a:ea typeface="Lato"/>
                <a:cs typeface="Lato"/>
                <a:sym typeface="Lato"/>
              </a:rPr>
              <a:t> Engaging Frontline workers &amp; impacted communities about the new RA program</a:t>
            </a:r>
            <a:endParaRPr sz="1333">
              <a:solidFill>
                <a:schemeClr val="dk1"/>
              </a:solidFill>
              <a:latin typeface="Lato"/>
              <a:ea typeface="Lato"/>
              <a:cs typeface="Lato"/>
              <a:sym typeface="Lato"/>
            </a:endParaRPr>
          </a:p>
          <a:p>
            <a:pPr>
              <a:buSzPts val="1000"/>
            </a:pPr>
            <a:endParaRPr sz="1333">
              <a:solidFill>
                <a:schemeClr val="dk1"/>
              </a:solidFill>
              <a:latin typeface="Lato"/>
              <a:ea typeface="Lato"/>
              <a:cs typeface="Lato"/>
              <a:sym typeface="Lato"/>
            </a:endParaRPr>
          </a:p>
          <a:p>
            <a:pPr>
              <a:buSzPts val="1000"/>
            </a:pPr>
            <a:r>
              <a:rPr lang="en-US" sz="1333" b="1">
                <a:solidFill>
                  <a:srgbClr val="1155CC"/>
                </a:solidFill>
                <a:latin typeface="Lato"/>
                <a:ea typeface="Lato"/>
                <a:cs typeface="Lato"/>
                <a:sym typeface="Lato"/>
              </a:rPr>
              <a:t>Data limitations: </a:t>
            </a:r>
            <a:r>
              <a:rPr lang="en-US" sz="1333">
                <a:solidFill>
                  <a:schemeClr val="dk1"/>
                </a:solidFill>
                <a:latin typeface="Lato"/>
                <a:ea typeface="Lato"/>
                <a:cs typeface="Lato"/>
                <a:sym typeface="Lato"/>
              </a:rPr>
              <a:t>Does not capture non-court enforced evictions and does not capture individuals experiencing homelessness without interacting with county homelessness system </a:t>
            </a:r>
            <a:endParaRPr sz="1333">
              <a:solidFill>
                <a:schemeClr val="dk1"/>
              </a:solidFill>
              <a:latin typeface="Lato"/>
              <a:ea typeface="Lato"/>
              <a:cs typeface="Lato"/>
              <a:sym typeface="Lato"/>
            </a:endParaRPr>
          </a:p>
          <a:p>
            <a:pPr>
              <a:buSzPts val="1000"/>
            </a:pPr>
            <a:endParaRPr sz="1333">
              <a:solidFill>
                <a:schemeClr val="dk1"/>
              </a:solidFill>
              <a:latin typeface="Lato"/>
              <a:ea typeface="Lato"/>
              <a:cs typeface="Lato"/>
              <a:sym typeface="Lato"/>
            </a:endParaRPr>
          </a:p>
          <a:p>
            <a:pPr>
              <a:buSzPts val="1000"/>
            </a:pPr>
            <a:r>
              <a:rPr lang="en-US" sz="1333" b="1">
                <a:solidFill>
                  <a:srgbClr val="1155CC"/>
                </a:solidFill>
                <a:latin typeface="Lato"/>
                <a:ea typeface="Lato"/>
                <a:cs typeface="Lato"/>
                <a:sym typeface="Lato"/>
              </a:rPr>
              <a:t>Analysis:</a:t>
            </a:r>
            <a:r>
              <a:rPr lang="en-US" sz="1333">
                <a:solidFill>
                  <a:schemeClr val="dk1"/>
                </a:solidFill>
                <a:latin typeface="Lato"/>
                <a:ea typeface="Lato"/>
                <a:cs typeface="Lato"/>
                <a:sym typeface="Lato"/>
              </a:rPr>
              <a:t> Errors in model predictions can lead to assistance not reaching vulnerable individuals  </a:t>
            </a:r>
            <a:endParaRPr sz="1333">
              <a:solidFill>
                <a:schemeClr val="dk1"/>
              </a:solidFill>
              <a:latin typeface="Lato"/>
              <a:ea typeface="Lato"/>
              <a:cs typeface="Lato"/>
              <a:sym typeface="Lato"/>
            </a:endParaRPr>
          </a:p>
        </p:txBody>
      </p:sp>
      <p:sp>
        <p:nvSpPr>
          <p:cNvPr id="229" name="Google Shape;229;g32c80c7d9a2_0_283"/>
          <p:cNvSpPr/>
          <p:nvPr/>
        </p:nvSpPr>
        <p:spPr>
          <a:xfrm>
            <a:off x="5901567" y="2513467"/>
            <a:ext cx="408000" cy="2056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p>
        </p:txBody>
      </p:sp>
      <p:sp>
        <p:nvSpPr>
          <p:cNvPr id="230" name="Google Shape;230;g32c80c7d9a2_0_283"/>
          <p:cNvSpPr/>
          <p:nvPr/>
        </p:nvSpPr>
        <p:spPr>
          <a:xfrm>
            <a:off x="9131633" y="2513467"/>
            <a:ext cx="408000" cy="2056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p>
        </p:txBody>
      </p:sp>
      <p:sp>
        <p:nvSpPr>
          <p:cNvPr id="231" name="Google Shape;231;g32c80c7d9a2_0_283"/>
          <p:cNvSpPr/>
          <p:nvPr/>
        </p:nvSpPr>
        <p:spPr>
          <a:xfrm>
            <a:off x="2955167" y="2513467"/>
            <a:ext cx="408000" cy="2056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p>
        </p:txBody>
      </p:sp>
      <p:sp>
        <p:nvSpPr>
          <p:cNvPr id="232" name="Google Shape;232;g32c80c7d9a2_0_283"/>
          <p:cNvSpPr txBox="1"/>
          <p:nvPr/>
        </p:nvSpPr>
        <p:spPr>
          <a:xfrm>
            <a:off x="0" y="5867"/>
            <a:ext cx="12192000" cy="738623"/>
          </a:xfrm>
          <a:prstGeom prst="rect">
            <a:avLst/>
          </a:prstGeom>
          <a:solidFill>
            <a:srgbClr val="800000"/>
          </a:solidFill>
          <a:ln>
            <a:noFill/>
          </a:ln>
        </p:spPr>
        <p:txBody>
          <a:bodyPr spcFirstLastPara="1" wrap="square" lIns="121900" tIns="121900" rIns="121900" bIns="121900" anchor="t" anchorCtr="0">
            <a:spAutoFit/>
          </a:bodyPr>
          <a:lstStyle/>
          <a:p>
            <a:pPr algn="ctr">
              <a:buSzPts val="1700"/>
            </a:pPr>
            <a:r>
              <a:rPr lang="en-US" sz="3200" b="1">
                <a:solidFill>
                  <a:schemeClr val="lt1"/>
                </a:solidFill>
                <a:latin typeface="Lato"/>
                <a:ea typeface="Lato"/>
                <a:cs typeface="Lato"/>
                <a:sym typeface="Lato"/>
              </a:rPr>
              <a:t>Example Project Scope</a:t>
            </a:r>
            <a:endParaRPr sz="2933">
              <a:solidFill>
                <a:schemeClr val="lt1"/>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g258d72ef9a4_1_23"/>
          <p:cNvSpPr txBox="1"/>
          <p:nvPr/>
        </p:nvSpPr>
        <p:spPr>
          <a:xfrm>
            <a:off x="474967" y="985967"/>
            <a:ext cx="10418000" cy="2790211"/>
          </a:xfrm>
          <a:prstGeom prst="rect">
            <a:avLst/>
          </a:prstGeom>
          <a:noFill/>
          <a:ln>
            <a:noFill/>
          </a:ln>
        </p:spPr>
        <p:txBody>
          <a:bodyPr spcFirstLastPara="1" wrap="square" lIns="121900" tIns="121900" rIns="121900" bIns="121900" anchor="t" anchorCtr="0">
            <a:spAutoFit/>
          </a:bodyPr>
          <a:lstStyle/>
          <a:p>
            <a:pPr algn="ctr">
              <a:buClr>
                <a:srgbClr val="800000"/>
              </a:buClr>
              <a:buSzPts val="6600"/>
            </a:pPr>
            <a:r>
              <a:rPr lang="en-US" sz="8266">
                <a:solidFill>
                  <a:srgbClr val="800000"/>
                </a:solidFill>
                <a:latin typeface="Lato"/>
                <a:ea typeface="Lato"/>
                <a:cs typeface="Lato"/>
                <a:sym typeface="Lato"/>
              </a:rPr>
              <a:t>Understanding the Problem</a:t>
            </a:r>
            <a:endParaRPr sz="1333">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4" name="Google Shape;244;g32ce75db581_1_1"/>
          <p:cNvPicPr preferRelativeResize="0"/>
          <p:nvPr/>
        </p:nvPicPr>
        <p:blipFill rotWithShape="1">
          <a:blip r:embed="rId3">
            <a:alphaModFix/>
          </a:blip>
          <a:srcRect/>
          <a:stretch/>
        </p:blipFill>
        <p:spPr>
          <a:xfrm>
            <a:off x="3986201" y="1805369"/>
            <a:ext cx="1184900" cy="1184900"/>
          </a:xfrm>
          <a:prstGeom prst="rect">
            <a:avLst/>
          </a:prstGeom>
          <a:noFill/>
          <a:ln>
            <a:noFill/>
          </a:ln>
        </p:spPr>
      </p:pic>
      <p:pic>
        <p:nvPicPr>
          <p:cNvPr id="245" name="Google Shape;245;g32ce75db581_1_1"/>
          <p:cNvPicPr preferRelativeResize="0"/>
          <p:nvPr/>
        </p:nvPicPr>
        <p:blipFill rotWithShape="1">
          <a:blip r:embed="rId4">
            <a:alphaModFix/>
          </a:blip>
          <a:srcRect/>
          <a:stretch/>
        </p:blipFill>
        <p:spPr>
          <a:xfrm>
            <a:off x="6823566" y="1871067"/>
            <a:ext cx="1184900" cy="1184837"/>
          </a:xfrm>
          <a:prstGeom prst="rect">
            <a:avLst/>
          </a:prstGeom>
          <a:noFill/>
          <a:ln>
            <a:noFill/>
          </a:ln>
        </p:spPr>
      </p:pic>
      <p:sp>
        <p:nvSpPr>
          <p:cNvPr id="246" name="Google Shape;246;g32ce75db581_1_1"/>
          <p:cNvSpPr txBox="1"/>
          <p:nvPr/>
        </p:nvSpPr>
        <p:spPr>
          <a:xfrm>
            <a:off x="315400" y="3141434"/>
            <a:ext cx="3106800" cy="902643"/>
          </a:xfrm>
          <a:prstGeom prst="rect">
            <a:avLst/>
          </a:prstGeom>
          <a:noFill/>
          <a:ln>
            <a:noFill/>
          </a:ln>
        </p:spPr>
        <p:txBody>
          <a:bodyPr spcFirstLastPara="1" wrap="square" lIns="121900" tIns="121900" rIns="121900" bIns="121900" anchor="t" anchorCtr="0">
            <a:spAutoFit/>
          </a:bodyPr>
          <a:lstStyle/>
          <a:p>
            <a:pPr algn="ctr">
              <a:buSzPts val="1600"/>
            </a:pPr>
            <a:r>
              <a:rPr lang="en-US" sz="2133">
                <a:solidFill>
                  <a:schemeClr val="dk1"/>
                </a:solidFill>
                <a:latin typeface="Lato"/>
                <a:ea typeface="Lato"/>
                <a:cs typeface="Lato"/>
                <a:sym typeface="Lato"/>
              </a:rPr>
              <a:t>Is the problem real and significant?</a:t>
            </a:r>
            <a:endParaRPr sz="2133">
              <a:solidFill>
                <a:schemeClr val="dk1"/>
              </a:solidFill>
              <a:latin typeface="Lato"/>
              <a:ea typeface="Lato"/>
              <a:cs typeface="Lato"/>
              <a:sym typeface="Lato"/>
            </a:endParaRPr>
          </a:p>
        </p:txBody>
      </p:sp>
      <p:sp>
        <p:nvSpPr>
          <p:cNvPr id="247" name="Google Shape;247;g32ce75db581_1_1"/>
          <p:cNvSpPr txBox="1"/>
          <p:nvPr/>
        </p:nvSpPr>
        <p:spPr>
          <a:xfrm>
            <a:off x="2989184" y="2990268"/>
            <a:ext cx="3106800" cy="1230874"/>
          </a:xfrm>
          <a:prstGeom prst="rect">
            <a:avLst/>
          </a:prstGeom>
          <a:noFill/>
          <a:ln>
            <a:noFill/>
          </a:ln>
        </p:spPr>
        <p:txBody>
          <a:bodyPr spcFirstLastPara="1" wrap="square" lIns="121900" tIns="121900" rIns="121900" bIns="121900" anchor="t" anchorCtr="0">
            <a:spAutoFit/>
          </a:bodyPr>
          <a:lstStyle/>
          <a:p>
            <a:pPr algn="ctr">
              <a:buSzPts val="1600"/>
            </a:pPr>
            <a:r>
              <a:rPr lang="en-US" sz="2133">
                <a:solidFill>
                  <a:schemeClr val="dk1"/>
                </a:solidFill>
                <a:latin typeface="Lato"/>
                <a:ea typeface="Lato"/>
                <a:cs typeface="Lato"/>
                <a:sym typeface="Lato"/>
              </a:rPr>
              <a:t>Would solving it positively impact society?</a:t>
            </a:r>
            <a:endParaRPr sz="2133">
              <a:solidFill>
                <a:schemeClr val="dk1"/>
              </a:solidFill>
              <a:latin typeface="Lato"/>
              <a:ea typeface="Lato"/>
              <a:cs typeface="Lato"/>
              <a:sym typeface="Lato"/>
            </a:endParaRPr>
          </a:p>
        </p:txBody>
      </p:sp>
      <p:sp>
        <p:nvSpPr>
          <p:cNvPr id="248" name="Google Shape;248;g32ce75db581_1_1"/>
          <p:cNvSpPr txBox="1"/>
          <p:nvPr/>
        </p:nvSpPr>
        <p:spPr>
          <a:xfrm>
            <a:off x="6111000" y="3028934"/>
            <a:ext cx="2505200" cy="1230874"/>
          </a:xfrm>
          <a:prstGeom prst="rect">
            <a:avLst/>
          </a:prstGeom>
          <a:noFill/>
          <a:ln>
            <a:noFill/>
          </a:ln>
        </p:spPr>
        <p:txBody>
          <a:bodyPr spcFirstLastPara="1" wrap="square" lIns="121900" tIns="121900" rIns="121900" bIns="121900" anchor="t" anchorCtr="0">
            <a:spAutoFit/>
          </a:bodyPr>
          <a:lstStyle/>
          <a:p>
            <a:pPr algn="ctr">
              <a:buSzPts val="1600"/>
            </a:pPr>
            <a:r>
              <a:rPr lang="en-US" sz="2133">
                <a:solidFill>
                  <a:schemeClr val="dk1"/>
                </a:solidFill>
                <a:latin typeface="Lato"/>
                <a:ea typeface="Lato"/>
                <a:cs typeface="Lato"/>
                <a:sym typeface="Lato"/>
              </a:rPr>
              <a:t>Can data play a role in the solution?</a:t>
            </a:r>
            <a:endParaRPr sz="2133">
              <a:solidFill>
                <a:schemeClr val="dk1"/>
              </a:solidFill>
              <a:latin typeface="Lato"/>
              <a:ea typeface="Lato"/>
              <a:cs typeface="Lato"/>
              <a:sym typeface="Lato"/>
            </a:endParaRPr>
          </a:p>
        </p:txBody>
      </p:sp>
      <p:pic>
        <p:nvPicPr>
          <p:cNvPr id="249" name="Google Shape;249;g32ce75db581_1_1"/>
          <p:cNvPicPr preferRelativeResize="0"/>
          <p:nvPr/>
        </p:nvPicPr>
        <p:blipFill rotWithShape="1">
          <a:blip r:embed="rId5">
            <a:alphaModFix/>
          </a:blip>
          <a:srcRect/>
          <a:stretch/>
        </p:blipFill>
        <p:spPr>
          <a:xfrm>
            <a:off x="9660915" y="1835117"/>
            <a:ext cx="1256767" cy="1256767"/>
          </a:xfrm>
          <a:prstGeom prst="rect">
            <a:avLst/>
          </a:prstGeom>
          <a:noFill/>
          <a:ln>
            <a:noFill/>
          </a:ln>
        </p:spPr>
      </p:pic>
      <p:pic>
        <p:nvPicPr>
          <p:cNvPr id="250" name="Google Shape;250;g32ce75db581_1_1"/>
          <p:cNvPicPr preferRelativeResize="0"/>
          <p:nvPr/>
        </p:nvPicPr>
        <p:blipFill rotWithShape="1">
          <a:blip r:embed="rId6">
            <a:alphaModFix/>
          </a:blip>
          <a:srcRect/>
          <a:stretch/>
        </p:blipFill>
        <p:spPr>
          <a:xfrm>
            <a:off x="1200600" y="1795300"/>
            <a:ext cx="1336400" cy="1336400"/>
          </a:xfrm>
          <a:prstGeom prst="rect">
            <a:avLst/>
          </a:prstGeom>
          <a:noFill/>
          <a:ln>
            <a:noFill/>
          </a:ln>
        </p:spPr>
      </p:pic>
      <p:sp>
        <p:nvSpPr>
          <p:cNvPr id="251" name="Google Shape;251;g32ce75db581_1_1"/>
          <p:cNvSpPr txBox="1"/>
          <p:nvPr/>
        </p:nvSpPr>
        <p:spPr>
          <a:xfrm>
            <a:off x="8968500" y="3040001"/>
            <a:ext cx="2641600" cy="902643"/>
          </a:xfrm>
          <a:prstGeom prst="rect">
            <a:avLst/>
          </a:prstGeom>
          <a:noFill/>
          <a:ln>
            <a:noFill/>
          </a:ln>
        </p:spPr>
        <p:txBody>
          <a:bodyPr spcFirstLastPara="1" wrap="square" lIns="121900" tIns="121900" rIns="121900" bIns="121900" anchor="t" anchorCtr="0">
            <a:spAutoFit/>
          </a:bodyPr>
          <a:lstStyle/>
          <a:p>
            <a:pPr algn="ctr">
              <a:buSzPts val="1600"/>
            </a:pPr>
            <a:r>
              <a:rPr lang="en-US" sz="2133">
                <a:solidFill>
                  <a:schemeClr val="dk1"/>
                </a:solidFill>
                <a:latin typeface="Lato"/>
                <a:ea typeface="Lato"/>
                <a:cs typeface="Lato"/>
                <a:sym typeface="Lato"/>
              </a:rPr>
              <a:t>Is the organization committed? </a:t>
            </a:r>
            <a:endParaRPr sz="2133">
              <a:solidFill>
                <a:schemeClr val="dk1"/>
              </a:solidFill>
              <a:latin typeface="Lato"/>
              <a:ea typeface="Lato"/>
              <a:cs typeface="Lato"/>
              <a:sym typeface="Lato"/>
            </a:endParaRPr>
          </a:p>
        </p:txBody>
      </p:sp>
      <p:sp>
        <p:nvSpPr>
          <p:cNvPr id="252" name="Google Shape;252;g32ce75db581_1_1"/>
          <p:cNvSpPr txBox="1"/>
          <p:nvPr/>
        </p:nvSpPr>
        <p:spPr>
          <a:xfrm>
            <a:off x="609500" y="4380201"/>
            <a:ext cx="4850400" cy="1108148"/>
          </a:xfrm>
          <a:prstGeom prst="rect">
            <a:avLst/>
          </a:prstGeom>
          <a:noFill/>
          <a:ln>
            <a:noFill/>
          </a:ln>
        </p:spPr>
        <p:txBody>
          <a:bodyPr spcFirstLastPara="1" wrap="square" lIns="121900" tIns="121900" rIns="121900" bIns="121900" anchor="t" anchorCtr="0">
            <a:spAutoFit/>
          </a:bodyPr>
          <a:lstStyle/>
          <a:p>
            <a:pPr algn="ctr">
              <a:buSzPts val="1400"/>
            </a:pPr>
            <a:r>
              <a:rPr lang="en-US" sz="1867">
                <a:solidFill>
                  <a:srgbClr val="666666"/>
                </a:solidFill>
                <a:latin typeface="Lato"/>
                <a:ea typeface="Lato"/>
                <a:cs typeface="Lato"/>
                <a:sym typeface="Lato"/>
              </a:rPr>
              <a:t>High homelessness rates, low vaccination rates leading to adverse health outcomes, high prevalence of behavioral health crises </a:t>
            </a:r>
            <a:endParaRPr sz="1867">
              <a:solidFill>
                <a:srgbClr val="666666"/>
              </a:solidFill>
              <a:latin typeface="Lato"/>
              <a:ea typeface="Lato"/>
              <a:cs typeface="Lato"/>
              <a:sym typeface="Lato"/>
            </a:endParaRPr>
          </a:p>
        </p:txBody>
      </p:sp>
      <p:sp>
        <p:nvSpPr>
          <p:cNvPr id="253" name="Google Shape;253;g32ce75db581_1_1"/>
          <p:cNvSpPr txBox="1"/>
          <p:nvPr/>
        </p:nvSpPr>
        <p:spPr>
          <a:xfrm>
            <a:off x="6004133" y="4481301"/>
            <a:ext cx="2641600" cy="1108148"/>
          </a:xfrm>
          <a:prstGeom prst="rect">
            <a:avLst/>
          </a:prstGeom>
          <a:noFill/>
          <a:ln>
            <a:noFill/>
          </a:ln>
        </p:spPr>
        <p:txBody>
          <a:bodyPr spcFirstLastPara="1" wrap="square" lIns="121900" tIns="121900" rIns="121900" bIns="121900" anchor="t" anchorCtr="0">
            <a:spAutoFit/>
          </a:bodyPr>
          <a:lstStyle/>
          <a:p>
            <a:pPr algn="ctr">
              <a:buSzPts val="1400"/>
            </a:pPr>
            <a:r>
              <a:rPr lang="en-US" sz="1867">
                <a:solidFill>
                  <a:srgbClr val="666666"/>
                </a:solidFill>
                <a:latin typeface="Lato"/>
                <a:ea typeface="Lato"/>
                <a:cs typeface="Lato"/>
                <a:sym typeface="Lato"/>
              </a:rPr>
              <a:t>Can help decision making with additional information</a:t>
            </a:r>
            <a:endParaRPr sz="1867">
              <a:solidFill>
                <a:srgbClr val="666666"/>
              </a:solidFill>
              <a:latin typeface="Lato"/>
              <a:ea typeface="Lato"/>
              <a:cs typeface="Lato"/>
              <a:sym typeface="Lato"/>
            </a:endParaRPr>
          </a:p>
        </p:txBody>
      </p:sp>
      <p:sp>
        <p:nvSpPr>
          <p:cNvPr id="254" name="Google Shape;254;g32ce75db581_1_1"/>
          <p:cNvSpPr txBox="1"/>
          <p:nvPr/>
        </p:nvSpPr>
        <p:spPr>
          <a:xfrm>
            <a:off x="8928767" y="4005500"/>
            <a:ext cx="3028400" cy="1970114"/>
          </a:xfrm>
          <a:prstGeom prst="rect">
            <a:avLst/>
          </a:prstGeom>
          <a:noFill/>
          <a:ln>
            <a:noFill/>
          </a:ln>
        </p:spPr>
        <p:txBody>
          <a:bodyPr spcFirstLastPara="1" wrap="square" lIns="121900" tIns="121900" rIns="121900" bIns="121900" anchor="t" anchorCtr="0">
            <a:spAutoFit/>
          </a:bodyPr>
          <a:lstStyle/>
          <a:p>
            <a:pPr algn="ctr">
              <a:buSzPts val="1400"/>
            </a:pPr>
            <a:r>
              <a:rPr lang="en-US" sz="1867">
                <a:solidFill>
                  <a:srgbClr val="666666"/>
                </a:solidFill>
                <a:latin typeface="Lato"/>
                <a:ea typeface="Lato"/>
                <a:cs typeface="Lato"/>
                <a:sym typeface="Lato"/>
              </a:rPr>
              <a:t>Solving the problem is a priority, data is available, willing to allocate resource to integrate the solution into their processes and assess its impact</a:t>
            </a:r>
            <a:endParaRPr sz="1867">
              <a:solidFill>
                <a:srgbClr val="666666"/>
              </a:solidFill>
              <a:latin typeface="Lato"/>
              <a:ea typeface="Lato"/>
              <a:cs typeface="Lato"/>
              <a:sym typeface="Lato"/>
            </a:endParaRPr>
          </a:p>
        </p:txBody>
      </p:sp>
      <p:sp>
        <p:nvSpPr>
          <p:cNvPr id="2" name="Title 1">
            <a:extLst>
              <a:ext uri="{FF2B5EF4-FFF2-40B4-BE49-F238E27FC236}">
                <a16:creationId xmlns:a16="http://schemas.microsoft.com/office/drawing/2014/main" id="{A58135DD-A73D-3130-2A89-91AED68E1B98}"/>
              </a:ext>
            </a:extLst>
          </p:cNvPr>
          <p:cNvSpPr>
            <a:spLocks noGrp="1"/>
          </p:cNvSpPr>
          <p:nvPr>
            <p:ph type="title"/>
          </p:nvPr>
        </p:nvSpPr>
        <p:spPr>
          <a:xfrm>
            <a:off x="415600" y="278407"/>
            <a:ext cx="11360700" cy="763500"/>
          </a:xfrm>
        </p:spPr>
        <p:txBody>
          <a:bodyPr/>
          <a:lstStyle/>
          <a:p>
            <a:r>
              <a:rPr lang="en-US" sz="4000" dirty="0">
                <a:solidFill>
                  <a:schemeClr val="lt1"/>
                </a:solidFill>
              </a:rPr>
              <a:t>Before Scoping: Initial Screening </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8"/>
          <p:cNvSpPr txBox="1">
            <a:spLocks noGrp="1"/>
          </p:cNvSpPr>
          <p:nvPr>
            <p:ph type="title"/>
          </p:nvPr>
        </p:nvSpPr>
        <p:spPr>
          <a:xfrm>
            <a:off x="0" y="169692"/>
            <a:ext cx="12192000" cy="1143000"/>
          </a:xfrm>
          <a:prstGeom prst="rect">
            <a:avLst/>
          </a:prstGeom>
          <a:noFill/>
          <a:ln>
            <a:noFill/>
          </a:ln>
        </p:spPr>
        <p:txBody>
          <a:bodyPr spcFirstLastPara="1" wrap="square" lIns="121900" tIns="121900" rIns="121900" bIns="121900" anchor="t" anchorCtr="0">
            <a:noAutofit/>
          </a:bodyPr>
          <a:lstStyle/>
          <a:p>
            <a:pPr algn="ctr"/>
            <a:r>
              <a:rPr lang="en-US" sz="4267" dirty="0">
                <a:solidFill>
                  <a:schemeClr val="lt1"/>
                </a:solidFill>
              </a:rPr>
              <a:t> Understanding the Problem</a:t>
            </a:r>
            <a:endParaRPr sz="4267" dirty="0"/>
          </a:p>
        </p:txBody>
      </p:sp>
      <p:sp>
        <p:nvSpPr>
          <p:cNvPr id="260" name="Google Shape;260;p38"/>
          <p:cNvSpPr txBox="1">
            <a:spLocks noGrp="1"/>
          </p:cNvSpPr>
          <p:nvPr>
            <p:ph type="body" idx="1"/>
          </p:nvPr>
        </p:nvSpPr>
        <p:spPr>
          <a:xfrm>
            <a:off x="164000" y="1366708"/>
            <a:ext cx="11864000" cy="5321600"/>
          </a:xfrm>
          <a:prstGeom prst="rect">
            <a:avLst/>
          </a:prstGeom>
          <a:noFill/>
          <a:ln>
            <a:noFill/>
          </a:ln>
        </p:spPr>
        <p:txBody>
          <a:bodyPr spcFirstLastPara="1" wrap="square" lIns="121900" tIns="121900" rIns="121900" bIns="121900" anchor="t" anchorCtr="0">
            <a:noAutofit/>
          </a:bodyPr>
          <a:lstStyle/>
          <a:p>
            <a:pPr marL="609585" indent="-495288">
              <a:lnSpc>
                <a:spcPct val="100000"/>
              </a:lnSpc>
              <a:buSzPts val="2250"/>
            </a:pPr>
            <a:r>
              <a:rPr lang="en-US" sz="2667" dirty="0"/>
              <a:t>What problem is the organization facing, and why is it a priority?</a:t>
            </a:r>
            <a:br>
              <a:rPr lang="en-US" sz="2667" dirty="0"/>
            </a:br>
            <a:endParaRPr sz="2667" dirty="0"/>
          </a:p>
          <a:p>
            <a:pPr marL="609585" indent="-495288">
              <a:lnSpc>
                <a:spcPct val="100000"/>
              </a:lnSpc>
              <a:buSzPts val="2250"/>
            </a:pPr>
            <a:r>
              <a:rPr lang="en-US" sz="2667" dirty="0"/>
              <a:t>What is the size of the problem: Who or what is affected? How much are they affected?</a:t>
            </a:r>
            <a:br>
              <a:rPr lang="en-US" sz="2667" dirty="0"/>
            </a:br>
            <a:endParaRPr sz="2133" dirty="0"/>
          </a:p>
          <a:p>
            <a:pPr marL="609585" indent="-495288">
              <a:lnSpc>
                <a:spcPct val="100000"/>
              </a:lnSpc>
              <a:buSzPts val="2250"/>
            </a:pPr>
            <a:r>
              <a:rPr lang="en-US" sz="2667" dirty="0"/>
              <a:t>How has the organization tackled the problem in the past/present?</a:t>
            </a:r>
            <a:br>
              <a:rPr lang="en-US" sz="2667" dirty="0"/>
            </a:br>
            <a:endParaRPr sz="2133" dirty="0"/>
          </a:p>
          <a:p>
            <a:pPr marL="609585" indent="-495288">
              <a:lnSpc>
                <a:spcPct val="100000"/>
              </a:lnSpc>
              <a:buSzPts val="2250"/>
            </a:pPr>
            <a:r>
              <a:rPr lang="en-US" sz="2667" dirty="0"/>
              <a:t>Who are the stakeholders inside and outside of the organization, and how should they be involved?</a:t>
            </a:r>
            <a:endParaRPr sz="2133" dirty="0"/>
          </a:p>
          <a:p>
            <a:pPr marL="1219170" lvl="1" indent="-488937">
              <a:spcBef>
                <a:spcPts val="0"/>
              </a:spcBef>
              <a:buSzPts val="2175"/>
            </a:pPr>
            <a:r>
              <a:rPr lang="en-US" sz="2667" dirty="0"/>
              <a:t>Policymakers/Problem or Program Leads</a:t>
            </a:r>
            <a:endParaRPr sz="1867" dirty="0"/>
          </a:p>
          <a:p>
            <a:pPr marL="1219170" lvl="1" indent="-488937">
              <a:spcBef>
                <a:spcPts val="0"/>
              </a:spcBef>
              <a:buSzPts val="2175"/>
            </a:pPr>
            <a:r>
              <a:rPr lang="en-US" sz="2667" dirty="0"/>
              <a:t>Data Team</a:t>
            </a:r>
            <a:endParaRPr sz="2667" dirty="0"/>
          </a:p>
          <a:p>
            <a:pPr marL="1219170" lvl="1" indent="-488937">
              <a:spcBef>
                <a:spcPts val="0"/>
              </a:spcBef>
              <a:buSzPts val="2175"/>
            </a:pPr>
            <a:r>
              <a:rPr lang="en-US" sz="2667" dirty="0"/>
              <a:t>Users</a:t>
            </a:r>
            <a:endParaRPr sz="2667" dirty="0"/>
          </a:p>
          <a:p>
            <a:pPr marL="1219170" lvl="1" indent="-488937">
              <a:spcBef>
                <a:spcPts val="0"/>
              </a:spcBef>
              <a:buSzPts val="2175"/>
            </a:pPr>
            <a:r>
              <a:rPr lang="en-US" sz="2667" dirty="0"/>
              <a:t>Impacted Community members</a:t>
            </a:r>
            <a:br>
              <a:rPr lang="en-US" sz="2667" dirty="0"/>
            </a:br>
            <a:endParaRPr sz="2667"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g32cbaf05b3f_0_8"/>
          <p:cNvSpPr txBox="1">
            <a:spLocks noGrp="1"/>
          </p:cNvSpPr>
          <p:nvPr>
            <p:ph type="title"/>
          </p:nvPr>
        </p:nvSpPr>
        <p:spPr>
          <a:xfrm>
            <a:off x="415600" y="279603"/>
            <a:ext cx="11360800" cy="763600"/>
          </a:xfrm>
          <a:prstGeom prst="rect">
            <a:avLst/>
          </a:prstGeom>
          <a:noFill/>
          <a:ln>
            <a:noFill/>
          </a:ln>
        </p:spPr>
        <p:txBody>
          <a:bodyPr spcFirstLastPara="1" wrap="square" lIns="162533" tIns="162533" rIns="162533" bIns="162533" anchor="t" anchorCtr="0">
            <a:noAutofit/>
          </a:bodyPr>
          <a:lstStyle/>
          <a:p>
            <a:pPr algn="ctr"/>
            <a:r>
              <a:rPr lang="en-US" sz="4100" dirty="0"/>
              <a:t>Questions to discuss during this phase</a:t>
            </a:r>
            <a:endParaRPr sz="4100" dirty="0"/>
          </a:p>
        </p:txBody>
      </p:sp>
      <p:sp>
        <p:nvSpPr>
          <p:cNvPr id="284" name="Google Shape;284;g32cbaf05b3f_0_8"/>
          <p:cNvSpPr txBox="1">
            <a:spLocks noGrp="1"/>
          </p:cNvSpPr>
          <p:nvPr>
            <p:ph type="body" idx="1"/>
          </p:nvPr>
        </p:nvSpPr>
        <p:spPr>
          <a:xfrm>
            <a:off x="415600" y="1719513"/>
            <a:ext cx="11360800" cy="4555200"/>
          </a:xfrm>
          <a:prstGeom prst="rect">
            <a:avLst/>
          </a:prstGeom>
          <a:noFill/>
          <a:ln>
            <a:noFill/>
          </a:ln>
        </p:spPr>
        <p:txBody>
          <a:bodyPr spcFirstLastPara="1" wrap="square" lIns="162533" tIns="162533" rIns="162533" bIns="162533" anchor="t" anchorCtr="0">
            <a:noAutofit/>
          </a:bodyPr>
          <a:lstStyle/>
          <a:p>
            <a:pPr marL="609585" indent="-516454">
              <a:buSzPts val="2500"/>
            </a:pPr>
            <a:r>
              <a:rPr lang="en-US" sz="3333" dirty="0"/>
              <a:t>The organization (and people)</a:t>
            </a:r>
            <a:endParaRPr sz="3333" dirty="0"/>
          </a:p>
          <a:p>
            <a:pPr marL="609585" indent="-516454">
              <a:buSzPts val="2500"/>
            </a:pPr>
            <a:r>
              <a:rPr lang="en-US" sz="3333" dirty="0"/>
              <a:t>The problem and why it’s important</a:t>
            </a:r>
            <a:endParaRPr sz="3333" dirty="0"/>
          </a:p>
          <a:p>
            <a:pPr marL="609585" indent="-516454">
              <a:buSzPts val="2500"/>
            </a:pPr>
            <a:r>
              <a:rPr lang="en-US" sz="3333" dirty="0"/>
              <a:t>Who does it impact and how much does it impact them?</a:t>
            </a:r>
            <a:endParaRPr sz="3333" dirty="0"/>
          </a:p>
          <a:p>
            <a:pPr marL="609585" indent="-516454">
              <a:buSzPts val="2500"/>
            </a:pPr>
            <a:r>
              <a:rPr lang="en-US" sz="3333" dirty="0"/>
              <a:t>How (if) are they solving this problem today?</a:t>
            </a:r>
            <a:endParaRPr sz="3333" dirty="0"/>
          </a:p>
          <a:p>
            <a:pPr marL="609585" indent="-516454">
              <a:buSzPts val="2500"/>
            </a:pPr>
            <a:r>
              <a:rPr lang="en-US" sz="3333" dirty="0"/>
              <a:t>Are there any big ethical issues that they know of right away that need to be considered?</a:t>
            </a:r>
            <a:endParaRPr sz="3333" dirty="0"/>
          </a:p>
          <a:p>
            <a:pPr marL="0" indent="0">
              <a:buNone/>
            </a:pPr>
            <a:endParaRPr sz="3333"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7"/>
          <p:cNvSpPr txBox="1"/>
          <p:nvPr/>
        </p:nvSpPr>
        <p:spPr>
          <a:xfrm>
            <a:off x="1496664" y="2222402"/>
            <a:ext cx="9198800" cy="1600398"/>
          </a:xfrm>
          <a:prstGeom prst="rect">
            <a:avLst/>
          </a:prstGeom>
          <a:noFill/>
          <a:ln>
            <a:noFill/>
          </a:ln>
        </p:spPr>
        <p:txBody>
          <a:bodyPr spcFirstLastPara="1" wrap="square" lIns="121900" tIns="121900" rIns="121900" bIns="121900" anchor="t" anchorCtr="0">
            <a:spAutoFit/>
          </a:bodyPr>
          <a:lstStyle/>
          <a:p>
            <a:pPr algn="ctr">
              <a:buClr>
                <a:srgbClr val="800000"/>
              </a:buClr>
              <a:buSzPts val="6600"/>
            </a:pPr>
            <a:r>
              <a:rPr lang="en-US" sz="8800">
                <a:solidFill>
                  <a:srgbClr val="800000"/>
                </a:solidFill>
                <a:latin typeface="Calibri"/>
                <a:ea typeface="Calibri"/>
                <a:cs typeface="Calibri"/>
                <a:sym typeface="Calibri"/>
              </a:rPr>
              <a:t>Defining the Goals</a:t>
            </a:r>
            <a:endParaRPr sz="1867"/>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1"/>
          <p:cNvSpPr txBox="1">
            <a:spLocks noGrp="1"/>
          </p:cNvSpPr>
          <p:nvPr>
            <p:ph type="title"/>
          </p:nvPr>
        </p:nvSpPr>
        <p:spPr>
          <a:xfrm>
            <a:off x="415600" y="1"/>
            <a:ext cx="11360800" cy="978800"/>
          </a:xfrm>
          <a:prstGeom prst="rect">
            <a:avLst/>
          </a:prstGeom>
          <a:noFill/>
          <a:ln>
            <a:noFill/>
          </a:ln>
        </p:spPr>
        <p:txBody>
          <a:bodyPr spcFirstLastPara="1" wrap="square" lIns="91400" tIns="91400" rIns="91400" bIns="91400" anchor="ctr" anchorCtr="0">
            <a:noAutofit/>
          </a:bodyPr>
          <a:lstStyle/>
          <a:p>
            <a:pPr algn="ctr"/>
            <a:r>
              <a:rPr lang="en-US" sz="4800"/>
              <a:t>Step 1: Determine Goals</a:t>
            </a:r>
            <a:endParaRPr sz="4800"/>
          </a:p>
        </p:txBody>
      </p:sp>
      <p:sp>
        <p:nvSpPr>
          <p:cNvPr id="295" name="Google Shape;295;p41"/>
          <p:cNvSpPr txBox="1">
            <a:spLocks noGrp="1"/>
          </p:cNvSpPr>
          <p:nvPr>
            <p:ph type="body" idx="1"/>
          </p:nvPr>
        </p:nvSpPr>
        <p:spPr>
          <a:xfrm>
            <a:off x="415600" y="1589267"/>
            <a:ext cx="11360800" cy="4555200"/>
          </a:xfrm>
          <a:prstGeom prst="rect">
            <a:avLst/>
          </a:prstGeom>
          <a:noFill/>
          <a:ln>
            <a:noFill/>
          </a:ln>
        </p:spPr>
        <p:txBody>
          <a:bodyPr spcFirstLastPara="1" wrap="square" lIns="91400" tIns="91400" rIns="91400" bIns="91400" anchor="t" anchorCtr="0">
            <a:noAutofit/>
          </a:bodyPr>
          <a:lstStyle/>
          <a:p>
            <a:pPr marL="609585" indent="-474121">
              <a:lnSpc>
                <a:spcPct val="100000"/>
              </a:lnSpc>
              <a:buClr>
                <a:srgbClr val="000000"/>
              </a:buClr>
              <a:buSzPts val="2000"/>
            </a:pPr>
            <a:r>
              <a:rPr lang="en-US" sz="2667" dirty="0">
                <a:solidFill>
                  <a:schemeClr val="dk1"/>
                </a:solidFill>
              </a:rPr>
              <a:t>Goals need to be measurable and concrete</a:t>
            </a:r>
            <a:br>
              <a:rPr lang="en-US" sz="2667" dirty="0">
                <a:solidFill>
                  <a:schemeClr val="dk1"/>
                </a:solidFill>
              </a:rPr>
            </a:br>
            <a:endParaRPr sz="2667" dirty="0">
              <a:solidFill>
                <a:schemeClr val="dk1"/>
              </a:solidFill>
            </a:endParaRPr>
          </a:p>
          <a:p>
            <a:pPr marL="609585" indent="-474121">
              <a:lnSpc>
                <a:spcPct val="100000"/>
              </a:lnSpc>
              <a:buClr>
                <a:srgbClr val="000000"/>
              </a:buClr>
              <a:buSzPts val="2000"/>
            </a:pPr>
            <a:r>
              <a:rPr lang="en-US" sz="2667" dirty="0">
                <a:solidFill>
                  <a:srgbClr val="000000"/>
                </a:solidFill>
              </a:rPr>
              <a:t>What outcomes would change if this project was successful?</a:t>
            </a:r>
            <a:br>
              <a:rPr lang="en-US" sz="2667" dirty="0">
                <a:solidFill>
                  <a:srgbClr val="000000"/>
                </a:solidFill>
              </a:rPr>
            </a:br>
            <a:endParaRPr sz="2667" dirty="0">
              <a:solidFill>
                <a:srgbClr val="000000"/>
              </a:solidFill>
            </a:endParaRPr>
          </a:p>
          <a:p>
            <a:pPr marL="609585" indent="-474121">
              <a:lnSpc>
                <a:spcPct val="100000"/>
              </a:lnSpc>
              <a:buClr>
                <a:srgbClr val="000000"/>
              </a:buClr>
              <a:buSzPts val="2000"/>
            </a:pPr>
            <a:r>
              <a:rPr lang="en-US" sz="2667" dirty="0">
                <a:solidFill>
                  <a:srgbClr val="000000"/>
                </a:solidFill>
              </a:rPr>
              <a:t>What constraints do you face in achieving these goals?</a:t>
            </a:r>
            <a:br>
              <a:rPr lang="en-US" sz="2667" dirty="0">
                <a:solidFill>
                  <a:srgbClr val="000000"/>
                </a:solidFill>
              </a:rPr>
            </a:br>
            <a:endParaRPr sz="2667" dirty="0">
              <a:solidFill>
                <a:srgbClr val="000000"/>
              </a:solidFill>
            </a:endParaRPr>
          </a:p>
          <a:p>
            <a:pPr marL="609585" indent="-474121">
              <a:lnSpc>
                <a:spcPct val="100000"/>
              </a:lnSpc>
              <a:buClr>
                <a:srgbClr val="000000"/>
              </a:buClr>
              <a:buSzPts val="2000"/>
            </a:pPr>
            <a:r>
              <a:rPr lang="en-US" sz="2667" dirty="0">
                <a:solidFill>
                  <a:srgbClr val="000000"/>
                </a:solidFill>
              </a:rPr>
              <a:t>What are the relative priorities and tradeoffs for each goal?</a:t>
            </a:r>
            <a:endParaRPr sz="2667" dirty="0">
              <a:solidFill>
                <a:srgbClr val="000000"/>
              </a:solidFill>
            </a:endParaRPr>
          </a:p>
          <a:p>
            <a:pPr marL="0" indent="0">
              <a:lnSpc>
                <a:spcPct val="100000"/>
              </a:lnSpc>
              <a:buNone/>
            </a:pPr>
            <a:endParaRPr sz="2667" dirty="0">
              <a:solidFill>
                <a:srgbClr val="000000"/>
              </a:solidFill>
            </a:endParaRPr>
          </a:p>
          <a:p>
            <a:pPr marL="0" indent="0">
              <a:lnSpc>
                <a:spcPct val="100000"/>
              </a:lnSpc>
              <a:buNone/>
            </a:pPr>
            <a:endParaRPr sz="2667" dirty="0">
              <a:solidFill>
                <a:srgbClr val="000000"/>
              </a:solidFill>
            </a:endParaRPr>
          </a:p>
          <a:p>
            <a:pPr marL="0" indent="0">
              <a:lnSpc>
                <a:spcPct val="100000"/>
              </a:lnSpc>
              <a:buNone/>
            </a:pPr>
            <a:r>
              <a:rPr lang="en-US" sz="2667" dirty="0">
                <a:solidFill>
                  <a:srgbClr val="980000"/>
                </a:solidFill>
              </a:rPr>
              <a:t>The Goal is </a:t>
            </a:r>
            <a:r>
              <a:rPr lang="en-US" sz="2667" b="1" dirty="0">
                <a:solidFill>
                  <a:srgbClr val="980000"/>
                </a:solidFill>
              </a:rPr>
              <a:t>NOT</a:t>
            </a:r>
            <a:r>
              <a:rPr lang="en-US" sz="2667" dirty="0">
                <a:solidFill>
                  <a:srgbClr val="980000"/>
                </a:solidFill>
              </a:rPr>
              <a:t> to build a model, make a prediction, build a dashboard, do some analysis, etc.</a:t>
            </a:r>
            <a:endParaRPr sz="2667" dirty="0">
              <a:solidFill>
                <a:srgbClr val="980000"/>
              </a:solidFill>
            </a:endParaRPr>
          </a:p>
          <a:p>
            <a:pPr marL="0" indent="0">
              <a:lnSpc>
                <a:spcPct val="100000"/>
              </a:lnSpc>
              <a:buNone/>
            </a:pPr>
            <a:endParaRPr sz="2667" dirty="0"/>
          </a:p>
        </p:txBody>
      </p:sp>
      <p:sp>
        <p:nvSpPr>
          <p:cNvPr id="296" name="Google Shape;296;p41"/>
          <p:cNvSpPr txBox="1"/>
          <p:nvPr/>
        </p:nvSpPr>
        <p:spPr>
          <a:xfrm>
            <a:off x="1981200" y="5624514"/>
            <a:ext cx="2133600" cy="273900"/>
          </a:xfrm>
          <a:prstGeom prst="rect">
            <a:avLst/>
          </a:prstGeom>
          <a:noFill/>
          <a:ln>
            <a:noFill/>
          </a:ln>
        </p:spPr>
        <p:txBody>
          <a:bodyPr spcFirstLastPara="1" wrap="square" lIns="91400" tIns="91400" rIns="91400" bIns="91400" anchor="ctr" anchorCtr="0">
            <a:noAutofit/>
          </a:bodyPr>
          <a:lstStyle/>
          <a:p>
            <a:pPr>
              <a:buSzPts val="1800"/>
            </a:pPr>
            <a:endParaRPr sz="2400">
              <a:latin typeface="Calibri"/>
              <a:ea typeface="Calibri"/>
              <a:cs typeface="Calibri"/>
              <a:sym typeface="Calibri"/>
            </a:endParaRPr>
          </a:p>
        </p:txBody>
      </p:sp>
      <p:sp>
        <p:nvSpPr>
          <p:cNvPr id="297" name="Google Shape;297;p41"/>
          <p:cNvSpPr txBox="1"/>
          <p:nvPr/>
        </p:nvSpPr>
        <p:spPr>
          <a:xfrm>
            <a:off x="4648200" y="5624514"/>
            <a:ext cx="2895600" cy="273900"/>
          </a:xfrm>
          <a:prstGeom prst="rect">
            <a:avLst/>
          </a:prstGeom>
          <a:noFill/>
          <a:ln>
            <a:noFill/>
          </a:ln>
        </p:spPr>
        <p:txBody>
          <a:bodyPr spcFirstLastPara="1" wrap="square" lIns="91400" tIns="91400" rIns="91400" bIns="91400" anchor="ctr" anchorCtr="0">
            <a:noAutofit/>
          </a:bodyPr>
          <a:lstStyle/>
          <a:p>
            <a:pPr algn="ctr">
              <a:buSzPts val="1800"/>
            </a:pPr>
            <a:endParaRPr sz="24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g6dad9273e7_0_102"/>
          <p:cNvSpPr txBox="1">
            <a:spLocks noGrp="1"/>
          </p:cNvSpPr>
          <p:nvPr>
            <p:ph type="body" idx="1"/>
          </p:nvPr>
        </p:nvSpPr>
        <p:spPr>
          <a:xfrm>
            <a:off x="415600" y="1536624"/>
            <a:ext cx="11360700" cy="5060700"/>
          </a:xfrm>
          <a:prstGeom prst="rect">
            <a:avLst/>
          </a:prstGeom>
          <a:noFill/>
          <a:ln>
            <a:noFill/>
          </a:ln>
        </p:spPr>
        <p:txBody>
          <a:bodyPr spcFirstLastPara="1" wrap="square" lIns="91425" tIns="45700" rIns="91425" bIns="45700" anchor="t" anchorCtr="0">
            <a:noAutofit/>
          </a:bodyPr>
          <a:lstStyle/>
          <a:p>
            <a:pPr marL="609600" lvl="0" indent="-457200" algn="l" rtl="0">
              <a:spcBef>
                <a:spcPts val="480"/>
              </a:spcBef>
              <a:spcAft>
                <a:spcPts val="0"/>
              </a:spcAft>
              <a:buClr>
                <a:srgbClr val="000000"/>
              </a:buClr>
              <a:buSzPts val="2400"/>
              <a:buChar char="●"/>
            </a:pPr>
            <a:r>
              <a:rPr lang="en-US" dirty="0">
                <a:solidFill>
                  <a:srgbClr val="000000"/>
                </a:solidFill>
              </a:rPr>
              <a:t>Next Tuesday</a:t>
            </a:r>
          </a:p>
          <a:p>
            <a:pPr marL="1066800" lvl="1" indent="-457200">
              <a:spcBef>
                <a:spcPts val="480"/>
              </a:spcBef>
              <a:buClr>
                <a:srgbClr val="000000"/>
              </a:buClr>
              <a:buSzPts val="2400"/>
              <a:buChar char="●"/>
            </a:pPr>
            <a:r>
              <a:rPr lang="en-US" dirty="0">
                <a:solidFill>
                  <a:srgbClr val="000000"/>
                </a:solidFill>
              </a:rPr>
              <a:t>Submit weekly review (assignment) before class (canvas)</a:t>
            </a:r>
          </a:p>
          <a:p>
            <a:pPr marL="1066800" lvl="1" indent="-457200">
              <a:spcBef>
                <a:spcPts val="480"/>
              </a:spcBef>
              <a:buClr>
                <a:srgbClr val="000000"/>
              </a:buClr>
              <a:buSzPts val="2400"/>
              <a:buChar char="●"/>
            </a:pPr>
            <a:r>
              <a:rPr lang="en-US" dirty="0">
                <a:solidFill>
                  <a:srgbClr val="000000"/>
                </a:solidFill>
              </a:rPr>
              <a:t>Required Reading:  Dengue Fever Paper (think about scoping here)</a:t>
            </a:r>
            <a:endParaRPr dirty="0">
              <a:solidFill>
                <a:srgbClr val="000000"/>
              </a:solidFill>
            </a:endParaRPr>
          </a:p>
        </p:txBody>
      </p:sp>
      <p:sp>
        <p:nvSpPr>
          <p:cNvPr id="268" name="Google Shape;268;g6dad9273e7_0_102"/>
          <p:cNvSpPr txBox="1">
            <a:spLocks noGrp="1"/>
          </p:cNvSpPr>
          <p:nvPr>
            <p:ph type="title"/>
          </p:nvPr>
        </p:nvSpPr>
        <p:spPr>
          <a:xfrm>
            <a:off x="415600" y="6"/>
            <a:ext cx="11360700" cy="1356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800"/>
              <a:t>Reminders </a:t>
            </a:r>
            <a:endParaRPr sz="4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6" name="Google Shape;306;g32d3355825c_2_1"/>
          <p:cNvSpPr txBox="1">
            <a:spLocks noGrp="1"/>
          </p:cNvSpPr>
          <p:nvPr>
            <p:ph type="title"/>
          </p:nvPr>
        </p:nvSpPr>
        <p:spPr>
          <a:xfrm>
            <a:off x="415600" y="86563"/>
            <a:ext cx="11360800" cy="763600"/>
          </a:xfrm>
          <a:prstGeom prst="rect">
            <a:avLst/>
          </a:prstGeom>
          <a:noFill/>
          <a:ln>
            <a:noFill/>
          </a:ln>
        </p:spPr>
        <p:txBody>
          <a:bodyPr spcFirstLastPara="1" wrap="square" lIns="162533" tIns="162533" rIns="162533" bIns="162533" anchor="t" anchorCtr="0">
            <a:noAutofit/>
          </a:bodyPr>
          <a:lstStyle/>
          <a:p>
            <a:pPr algn="ctr"/>
            <a:r>
              <a:rPr lang="en-US" dirty="0"/>
              <a:t>Syracuse Goals</a:t>
            </a:r>
            <a:endParaRPr dirty="0"/>
          </a:p>
        </p:txBody>
      </p:sp>
      <p:sp>
        <p:nvSpPr>
          <p:cNvPr id="3" name="Text Placeholder 2">
            <a:extLst>
              <a:ext uri="{FF2B5EF4-FFF2-40B4-BE49-F238E27FC236}">
                <a16:creationId xmlns:a16="http://schemas.microsoft.com/office/drawing/2014/main" id="{60C160E7-4767-E255-2048-E5436F447687}"/>
              </a:ext>
            </a:extLst>
          </p:cNvPr>
          <p:cNvSpPr>
            <a:spLocks noGrp="1"/>
          </p:cNvSpPr>
          <p:nvPr>
            <p:ph type="body" idx="1"/>
          </p:nvPr>
        </p:nvSpPr>
        <p:spPr/>
        <p:txBody>
          <a:bodyPr/>
          <a:lstStyle/>
          <a:p>
            <a:pPr marL="76200" indent="0">
              <a:buNone/>
            </a:pP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0"/>
          <p:cNvSpPr/>
          <p:nvPr/>
        </p:nvSpPr>
        <p:spPr>
          <a:xfrm rot="10800000">
            <a:off x="515875" y="3228147"/>
            <a:ext cx="3487600" cy="3452800"/>
          </a:xfrm>
          <a:prstGeom prst="round2SameRect">
            <a:avLst>
              <a:gd name="adj1" fmla="val 10500"/>
              <a:gd name="adj2" fmla="val 0"/>
            </a:avLst>
          </a:prstGeom>
          <a:solidFill>
            <a:srgbClr val="BF504D"/>
          </a:solidFill>
          <a:ln w="25400" cap="flat" cmpd="sng">
            <a:solidFill>
              <a:schemeClr val="lt1"/>
            </a:solidFill>
            <a:prstDash val="solid"/>
            <a:round/>
            <a:headEnd type="none" w="sm" len="sm"/>
            <a:tailEnd type="none" w="sm" len="sm"/>
          </a:ln>
        </p:spPr>
        <p:txBody>
          <a:bodyPr spcFirstLastPara="1" wrap="square" lIns="91400" tIns="91400" rIns="91400" bIns="91400" anchor="ctr" anchorCtr="0">
            <a:noAutofit/>
          </a:bodyPr>
          <a:lstStyle/>
          <a:p>
            <a:pPr>
              <a:buSzPts val="1800"/>
            </a:pPr>
            <a:endParaRPr sz="2000">
              <a:solidFill>
                <a:schemeClr val="dk1"/>
              </a:solidFill>
              <a:latin typeface="Calibri"/>
              <a:ea typeface="Calibri"/>
              <a:cs typeface="Calibri"/>
              <a:sym typeface="Calibri"/>
            </a:endParaRPr>
          </a:p>
        </p:txBody>
      </p:sp>
      <p:sp>
        <p:nvSpPr>
          <p:cNvPr id="314" name="Google Shape;314;p40"/>
          <p:cNvSpPr txBox="1"/>
          <p:nvPr/>
        </p:nvSpPr>
        <p:spPr>
          <a:xfrm>
            <a:off x="614747" y="3231953"/>
            <a:ext cx="3273200" cy="3348000"/>
          </a:xfrm>
          <a:prstGeom prst="rect">
            <a:avLst/>
          </a:prstGeom>
          <a:noFill/>
          <a:ln>
            <a:noFill/>
          </a:ln>
        </p:spPr>
        <p:txBody>
          <a:bodyPr spcFirstLastPara="1" wrap="square" lIns="248900" tIns="248900" rIns="248900" bIns="248900" anchor="t" anchorCtr="0">
            <a:noAutofit/>
          </a:bodyPr>
          <a:lstStyle/>
          <a:p>
            <a:pPr algn="ctr">
              <a:lnSpc>
                <a:spcPct val="90000"/>
              </a:lnSpc>
              <a:buSzPts val="2625"/>
            </a:pPr>
            <a:r>
              <a:rPr lang="en-US" sz="3200">
                <a:solidFill>
                  <a:schemeClr val="lt1"/>
                </a:solidFill>
                <a:latin typeface="Calibri"/>
                <a:ea typeface="Calibri"/>
                <a:cs typeface="Calibri"/>
                <a:sym typeface="Calibri"/>
              </a:rPr>
              <a:t>Efficiency</a:t>
            </a:r>
            <a:endParaRPr sz="2000">
              <a:solidFill>
                <a:schemeClr val="dk1"/>
              </a:solidFill>
              <a:latin typeface="Calibri"/>
              <a:ea typeface="Calibri"/>
              <a:cs typeface="Calibri"/>
              <a:sym typeface="Calibri"/>
            </a:endParaRPr>
          </a:p>
        </p:txBody>
      </p:sp>
      <p:sp>
        <p:nvSpPr>
          <p:cNvPr id="315" name="Google Shape;315;p40"/>
          <p:cNvSpPr/>
          <p:nvPr/>
        </p:nvSpPr>
        <p:spPr>
          <a:xfrm rot="10800000">
            <a:off x="4352149" y="3242665"/>
            <a:ext cx="3487600" cy="3452800"/>
          </a:xfrm>
          <a:prstGeom prst="round2SameRect">
            <a:avLst>
              <a:gd name="adj1" fmla="val 10500"/>
              <a:gd name="adj2" fmla="val 0"/>
            </a:avLst>
          </a:prstGeom>
          <a:solidFill>
            <a:schemeClr val="accent3"/>
          </a:solidFill>
          <a:ln w="25400" cap="flat" cmpd="sng">
            <a:solidFill>
              <a:schemeClr val="lt1"/>
            </a:solidFill>
            <a:prstDash val="solid"/>
            <a:round/>
            <a:headEnd type="none" w="sm" len="sm"/>
            <a:tailEnd type="none" w="sm" len="sm"/>
          </a:ln>
        </p:spPr>
        <p:txBody>
          <a:bodyPr spcFirstLastPara="1" wrap="square" lIns="91400" tIns="91400" rIns="91400" bIns="91400" anchor="ctr" anchorCtr="0">
            <a:noAutofit/>
          </a:bodyPr>
          <a:lstStyle/>
          <a:p>
            <a:pPr>
              <a:buSzPts val="1800"/>
            </a:pPr>
            <a:endParaRPr sz="2000">
              <a:solidFill>
                <a:schemeClr val="dk1"/>
              </a:solidFill>
              <a:latin typeface="Calibri"/>
              <a:ea typeface="Calibri"/>
              <a:cs typeface="Calibri"/>
              <a:sym typeface="Calibri"/>
            </a:endParaRPr>
          </a:p>
        </p:txBody>
      </p:sp>
      <p:sp>
        <p:nvSpPr>
          <p:cNvPr id="316" name="Google Shape;316;p40"/>
          <p:cNvSpPr txBox="1"/>
          <p:nvPr/>
        </p:nvSpPr>
        <p:spPr>
          <a:xfrm>
            <a:off x="4566749" y="3242465"/>
            <a:ext cx="3273200" cy="3348000"/>
          </a:xfrm>
          <a:prstGeom prst="rect">
            <a:avLst/>
          </a:prstGeom>
          <a:noFill/>
          <a:ln>
            <a:noFill/>
          </a:ln>
        </p:spPr>
        <p:txBody>
          <a:bodyPr spcFirstLastPara="1" wrap="square" lIns="248900" tIns="248900" rIns="248900" bIns="248900" anchor="t" anchorCtr="0">
            <a:noAutofit/>
          </a:bodyPr>
          <a:lstStyle/>
          <a:p>
            <a:pPr algn="ctr">
              <a:lnSpc>
                <a:spcPct val="90000"/>
              </a:lnSpc>
              <a:buSzPts val="2625"/>
            </a:pPr>
            <a:r>
              <a:rPr lang="en-US" sz="3200">
                <a:solidFill>
                  <a:schemeClr val="lt1"/>
                </a:solidFill>
                <a:latin typeface="Calibri"/>
                <a:ea typeface="Calibri"/>
                <a:cs typeface="Calibri"/>
                <a:sym typeface="Calibri"/>
              </a:rPr>
              <a:t>Effectiveness</a:t>
            </a:r>
            <a:endParaRPr sz="2000">
              <a:solidFill>
                <a:schemeClr val="dk1"/>
              </a:solidFill>
              <a:latin typeface="Calibri"/>
              <a:ea typeface="Calibri"/>
              <a:cs typeface="Calibri"/>
              <a:sym typeface="Calibri"/>
            </a:endParaRPr>
          </a:p>
        </p:txBody>
      </p:sp>
      <p:sp>
        <p:nvSpPr>
          <p:cNvPr id="317" name="Google Shape;317;p40"/>
          <p:cNvSpPr/>
          <p:nvPr/>
        </p:nvSpPr>
        <p:spPr>
          <a:xfrm>
            <a:off x="9140025" y="1793574"/>
            <a:ext cx="1511001" cy="1271412"/>
          </a:xfrm>
          <a:prstGeom prst="roundRect">
            <a:avLst>
              <a:gd name="adj" fmla="val 10000"/>
            </a:avLst>
          </a:prstGeom>
          <a:blipFill rotWithShape="1">
            <a:blip r:embed="rId3">
              <a:alphaModFix/>
            </a:blip>
            <a:stretch>
              <a:fillRect t="994" b="992"/>
            </a:stretch>
          </a:blipFill>
          <a:ln w="25400" cap="flat" cmpd="sng">
            <a:solidFill>
              <a:schemeClr val="lt1"/>
            </a:solidFill>
            <a:prstDash val="solid"/>
            <a:round/>
            <a:headEnd type="none" w="sm" len="sm"/>
            <a:tailEnd type="none" w="sm" len="sm"/>
          </a:ln>
        </p:spPr>
        <p:txBody>
          <a:bodyPr spcFirstLastPara="1" wrap="square" lIns="91400" tIns="91400" rIns="91400" bIns="91400" anchor="ctr" anchorCtr="0">
            <a:noAutofit/>
          </a:bodyPr>
          <a:lstStyle/>
          <a:p>
            <a:pPr>
              <a:buSzPts val="1800"/>
            </a:pPr>
            <a:endParaRPr sz="2000">
              <a:solidFill>
                <a:schemeClr val="dk1"/>
              </a:solidFill>
              <a:latin typeface="Calibri"/>
              <a:ea typeface="Calibri"/>
              <a:cs typeface="Calibri"/>
              <a:sym typeface="Calibri"/>
            </a:endParaRPr>
          </a:p>
        </p:txBody>
      </p:sp>
      <p:sp>
        <p:nvSpPr>
          <p:cNvPr id="318" name="Google Shape;318;p40"/>
          <p:cNvSpPr/>
          <p:nvPr/>
        </p:nvSpPr>
        <p:spPr>
          <a:xfrm rot="10800000">
            <a:off x="8188425" y="3265197"/>
            <a:ext cx="3487600" cy="3452800"/>
          </a:xfrm>
          <a:prstGeom prst="round2SameRect">
            <a:avLst>
              <a:gd name="adj1" fmla="val 10500"/>
              <a:gd name="adj2" fmla="val 0"/>
            </a:avLst>
          </a:prstGeom>
          <a:solidFill>
            <a:schemeClr val="accent4"/>
          </a:solidFill>
          <a:ln w="25400" cap="flat" cmpd="sng">
            <a:solidFill>
              <a:schemeClr val="lt1"/>
            </a:solidFill>
            <a:prstDash val="solid"/>
            <a:round/>
            <a:headEnd type="none" w="sm" len="sm"/>
            <a:tailEnd type="none" w="sm" len="sm"/>
          </a:ln>
        </p:spPr>
        <p:txBody>
          <a:bodyPr spcFirstLastPara="1" wrap="square" lIns="91400" tIns="91400" rIns="91400" bIns="91400" anchor="ctr" anchorCtr="0">
            <a:noAutofit/>
          </a:bodyPr>
          <a:lstStyle/>
          <a:p>
            <a:pPr>
              <a:buSzPts val="1800"/>
            </a:pPr>
            <a:endParaRPr sz="2000">
              <a:solidFill>
                <a:schemeClr val="dk1"/>
              </a:solidFill>
              <a:latin typeface="Calibri"/>
              <a:ea typeface="Calibri"/>
              <a:cs typeface="Calibri"/>
              <a:sym typeface="Calibri"/>
            </a:endParaRPr>
          </a:p>
        </p:txBody>
      </p:sp>
      <p:sp>
        <p:nvSpPr>
          <p:cNvPr id="319" name="Google Shape;319;p40"/>
          <p:cNvSpPr txBox="1"/>
          <p:nvPr/>
        </p:nvSpPr>
        <p:spPr>
          <a:xfrm>
            <a:off x="8295765" y="3333553"/>
            <a:ext cx="3273200" cy="3348000"/>
          </a:xfrm>
          <a:prstGeom prst="rect">
            <a:avLst/>
          </a:prstGeom>
          <a:noFill/>
          <a:ln>
            <a:noFill/>
          </a:ln>
        </p:spPr>
        <p:txBody>
          <a:bodyPr spcFirstLastPara="1" wrap="square" lIns="248900" tIns="248900" rIns="248900" bIns="248900" anchor="t" anchorCtr="0">
            <a:noAutofit/>
          </a:bodyPr>
          <a:lstStyle/>
          <a:p>
            <a:pPr algn="ctr">
              <a:lnSpc>
                <a:spcPct val="90000"/>
              </a:lnSpc>
              <a:buSzPts val="2625"/>
            </a:pPr>
            <a:r>
              <a:rPr lang="en-US" sz="3200" dirty="0">
                <a:solidFill>
                  <a:schemeClr val="lt1"/>
                </a:solidFill>
                <a:latin typeface="Calibri"/>
                <a:ea typeface="Calibri"/>
                <a:cs typeface="Calibri"/>
                <a:sym typeface="Calibri"/>
              </a:rPr>
              <a:t>Equity/Fairness</a:t>
            </a:r>
            <a:endParaRPr sz="2000" dirty="0">
              <a:solidFill>
                <a:schemeClr val="dk1"/>
              </a:solidFill>
              <a:latin typeface="Calibri"/>
              <a:ea typeface="Calibri"/>
              <a:cs typeface="Calibri"/>
              <a:sym typeface="Calibri"/>
            </a:endParaRPr>
          </a:p>
        </p:txBody>
      </p:sp>
      <p:sp>
        <p:nvSpPr>
          <p:cNvPr id="320" name="Google Shape;320;p40"/>
          <p:cNvSpPr txBox="1">
            <a:spLocks noGrp="1"/>
          </p:cNvSpPr>
          <p:nvPr>
            <p:ph type="title"/>
          </p:nvPr>
        </p:nvSpPr>
        <p:spPr>
          <a:xfrm>
            <a:off x="415600" y="3"/>
            <a:ext cx="11360800" cy="925600"/>
          </a:xfrm>
          <a:prstGeom prst="rect">
            <a:avLst/>
          </a:prstGeom>
          <a:noFill/>
          <a:ln>
            <a:noFill/>
          </a:ln>
        </p:spPr>
        <p:txBody>
          <a:bodyPr spcFirstLastPara="1" wrap="square" lIns="91400" tIns="91400" rIns="91400" bIns="91400" anchor="ctr" anchorCtr="0">
            <a:noAutofit/>
          </a:bodyPr>
          <a:lstStyle/>
          <a:p>
            <a:pPr algn="ctr"/>
            <a:r>
              <a:rPr lang="en-US" sz="4400"/>
              <a:t>Step 1: Define Goals</a:t>
            </a:r>
            <a:endParaRPr sz="4400"/>
          </a:p>
        </p:txBody>
      </p:sp>
      <p:sp>
        <p:nvSpPr>
          <p:cNvPr id="321" name="Google Shape;321;p40"/>
          <p:cNvSpPr txBox="1"/>
          <p:nvPr/>
        </p:nvSpPr>
        <p:spPr>
          <a:xfrm>
            <a:off x="922367" y="4592160"/>
            <a:ext cx="2626800" cy="1538842"/>
          </a:xfrm>
          <a:prstGeom prst="rect">
            <a:avLst/>
          </a:prstGeom>
          <a:noFill/>
          <a:ln>
            <a:noFill/>
          </a:ln>
        </p:spPr>
        <p:txBody>
          <a:bodyPr spcFirstLastPara="1" wrap="square" lIns="121900" tIns="121900" rIns="121900" bIns="121900" anchor="t" anchorCtr="0">
            <a:spAutoFit/>
          </a:bodyPr>
          <a:lstStyle/>
          <a:p>
            <a:pPr>
              <a:buSzPts val="2200"/>
            </a:pPr>
            <a:r>
              <a:rPr lang="en-US" sz="2800">
                <a:solidFill>
                  <a:srgbClr val="F0F0F0"/>
                </a:solidFill>
                <a:latin typeface="Calibri"/>
                <a:ea typeface="Calibri"/>
                <a:cs typeface="Calibri"/>
                <a:sym typeface="Calibri"/>
              </a:rPr>
              <a:t>Focused on allocation of resources</a:t>
            </a:r>
            <a:endParaRPr>
              <a:solidFill>
                <a:srgbClr val="F0F0F0"/>
              </a:solidFill>
            </a:endParaRPr>
          </a:p>
        </p:txBody>
      </p:sp>
      <p:sp>
        <p:nvSpPr>
          <p:cNvPr id="322" name="Google Shape;322;p40"/>
          <p:cNvSpPr txBox="1"/>
          <p:nvPr/>
        </p:nvSpPr>
        <p:spPr>
          <a:xfrm>
            <a:off x="4724733" y="4693761"/>
            <a:ext cx="2626800" cy="1148864"/>
          </a:xfrm>
          <a:prstGeom prst="rect">
            <a:avLst/>
          </a:prstGeom>
          <a:noFill/>
          <a:ln>
            <a:noFill/>
          </a:ln>
        </p:spPr>
        <p:txBody>
          <a:bodyPr spcFirstLastPara="1" wrap="square" lIns="121900" tIns="121900" rIns="121900" bIns="121900" anchor="t" anchorCtr="0">
            <a:spAutoFit/>
          </a:bodyPr>
          <a:lstStyle/>
          <a:p>
            <a:pPr>
              <a:buSzPts val="2200"/>
            </a:pPr>
            <a:r>
              <a:rPr lang="en-US" sz="2800">
                <a:solidFill>
                  <a:srgbClr val="F0F0F0"/>
                </a:solidFill>
                <a:latin typeface="Calibri"/>
                <a:ea typeface="Calibri"/>
                <a:cs typeface="Calibri"/>
                <a:sym typeface="Calibri"/>
              </a:rPr>
              <a:t>Focused on outcomes </a:t>
            </a:r>
            <a:endParaRPr>
              <a:solidFill>
                <a:srgbClr val="F0F0F0"/>
              </a:solidFill>
            </a:endParaRPr>
          </a:p>
        </p:txBody>
      </p:sp>
      <p:sp>
        <p:nvSpPr>
          <p:cNvPr id="323" name="Google Shape;323;p40"/>
          <p:cNvSpPr txBox="1"/>
          <p:nvPr/>
        </p:nvSpPr>
        <p:spPr>
          <a:xfrm>
            <a:off x="8417333" y="4592160"/>
            <a:ext cx="3050000" cy="1538842"/>
          </a:xfrm>
          <a:prstGeom prst="rect">
            <a:avLst/>
          </a:prstGeom>
          <a:noFill/>
          <a:ln>
            <a:noFill/>
          </a:ln>
        </p:spPr>
        <p:txBody>
          <a:bodyPr spcFirstLastPara="1" wrap="square" lIns="121900" tIns="121900" rIns="121900" bIns="121900" anchor="t" anchorCtr="0">
            <a:spAutoFit/>
          </a:bodyPr>
          <a:lstStyle/>
          <a:p>
            <a:pPr>
              <a:buSzPts val="2200"/>
            </a:pPr>
            <a:r>
              <a:rPr lang="en-US" sz="2800">
                <a:solidFill>
                  <a:srgbClr val="F0F0F0"/>
                </a:solidFill>
                <a:latin typeface="Calibri"/>
                <a:ea typeface="Calibri"/>
                <a:cs typeface="Calibri"/>
                <a:sym typeface="Calibri"/>
              </a:rPr>
              <a:t>Focused on people not getting left behind </a:t>
            </a:r>
            <a:endParaRPr>
              <a:solidFill>
                <a:srgbClr val="F0F0F0"/>
              </a:solidFill>
            </a:endParaRPr>
          </a:p>
        </p:txBody>
      </p:sp>
      <p:pic>
        <p:nvPicPr>
          <p:cNvPr id="324" name="Google Shape;324;p40"/>
          <p:cNvPicPr preferRelativeResize="0"/>
          <p:nvPr/>
        </p:nvPicPr>
        <p:blipFill rotWithShape="1">
          <a:blip r:embed="rId4">
            <a:alphaModFix/>
          </a:blip>
          <a:srcRect/>
          <a:stretch/>
        </p:blipFill>
        <p:spPr>
          <a:xfrm>
            <a:off x="1507787" y="1645319"/>
            <a:ext cx="1428453" cy="1428453"/>
          </a:xfrm>
          <a:prstGeom prst="rect">
            <a:avLst/>
          </a:prstGeom>
          <a:noFill/>
          <a:ln>
            <a:noFill/>
          </a:ln>
        </p:spPr>
      </p:pic>
      <p:pic>
        <p:nvPicPr>
          <p:cNvPr id="325" name="Google Shape;325;p40"/>
          <p:cNvPicPr preferRelativeResize="0"/>
          <p:nvPr/>
        </p:nvPicPr>
        <p:blipFill rotWithShape="1">
          <a:blip r:embed="rId5">
            <a:alphaModFix/>
          </a:blip>
          <a:srcRect/>
          <a:stretch/>
        </p:blipFill>
        <p:spPr>
          <a:xfrm>
            <a:off x="5282632" y="1656342"/>
            <a:ext cx="1511001" cy="15110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g32cbaf05b3f_0_21"/>
          <p:cNvSpPr txBox="1">
            <a:spLocks noGrp="1"/>
          </p:cNvSpPr>
          <p:nvPr>
            <p:ph type="title"/>
          </p:nvPr>
        </p:nvSpPr>
        <p:spPr>
          <a:xfrm>
            <a:off x="415600" y="86563"/>
            <a:ext cx="11360800" cy="763600"/>
          </a:xfrm>
          <a:prstGeom prst="rect">
            <a:avLst/>
          </a:prstGeom>
          <a:noFill/>
          <a:ln>
            <a:noFill/>
          </a:ln>
        </p:spPr>
        <p:txBody>
          <a:bodyPr spcFirstLastPara="1" wrap="square" lIns="162533" tIns="162533" rIns="162533" bIns="162533" anchor="t" anchorCtr="0">
            <a:noAutofit/>
          </a:bodyPr>
          <a:lstStyle/>
          <a:p>
            <a:pPr algn="ctr"/>
            <a:r>
              <a:rPr lang="en-US" sz="3200" dirty="0"/>
              <a:t>Pop Quiz: Which of these are reasonable goals for a project?</a:t>
            </a:r>
            <a:endParaRPr sz="3200" dirty="0"/>
          </a:p>
        </p:txBody>
      </p:sp>
      <p:sp>
        <p:nvSpPr>
          <p:cNvPr id="332" name="Google Shape;332;g32cbaf05b3f_0_21"/>
          <p:cNvSpPr txBox="1">
            <a:spLocks noGrp="1"/>
          </p:cNvSpPr>
          <p:nvPr>
            <p:ph type="body" idx="1"/>
          </p:nvPr>
        </p:nvSpPr>
        <p:spPr>
          <a:xfrm>
            <a:off x="415600" y="1761987"/>
            <a:ext cx="11360800" cy="4555200"/>
          </a:xfrm>
          <a:prstGeom prst="rect">
            <a:avLst/>
          </a:prstGeom>
          <a:noFill/>
          <a:ln>
            <a:noFill/>
          </a:ln>
        </p:spPr>
        <p:txBody>
          <a:bodyPr spcFirstLastPara="1" wrap="square" lIns="91400" tIns="91400" rIns="91400" bIns="91400" anchor="t" anchorCtr="0">
            <a:noAutofit/>
          </a:bodyPr>
          <a:lstStyle/>
          <a:p>
            <a:pPr marL="609585" indent="-474121">
              <a:lnSpc>
                <a:spcPct val="100000"/>
              </a:lnSpc>
              <a:buClr>
                <a:srgbClr val="000000"/>
              </a:buClr>
              <a:buSzPts val="2000"/>
            </a:pPr>
            <a:r>
              <a:rPr lang="en-US" sz="2667" dirty="0">
                <a:solidFill>
                  <a:schemeClr val="dk1"/>
                </a:solidFill>
              </a:rPr>
              <a:t>Improve education quality in Pittsburgh Public Schools</a:t>
            </a:r>
            <a:endParaRPr sz="2667" dirty="0">
              <a:solidFill>
                <a:schemeClr val="dk1"/>
              </a:solidFill>
            </a:endParaRPr>
          </a:p>
          <a:p>
            <a:pPr marL="609585" indent="0">
              <a:lnSpc>
                <a:spcPct val="100000"/>
              </a:lnSpc>
              <a:buNone/>
            </a:pPr>
            <a:endParaRPr sz="2667" dirty="0">
              <a:solidFill>
                <a:schemeClr val="dk1"/>
              </a:solidFill>
            </a:endParaRPr>
          </a:p>
          <a:p>
            <a:pPr marL="609585" indent="-474121">
              <a:lnSpc>
                <a:spcPct val="100000"/>
              </a:lnSpc>
              <a:buClr>
                <a:srgbClr val="000000"/>
              </a:buClr>
              <a:buSzPts val="2000"/>
            </a:pPr>
            <a:r>
              <a:rPr lang="en-US" sz="2667" dirty="0">
                <a:solidFill>
                  <a:srgbClr val="000000"/>
                </a:solidFill>
              </a:rPr>
              <a:t>Teach students how to scope data science projects</a:t>
            </a:r>
            <a:endParaRPr sz="2667" dirty="0">
              <a:solidFill>
                <a:srgbClr val="000000"/>
              </a:solidFill>
            </a:endParaRPr>
          </a:p>
          <a:p>
            <a:pPr marL="609585" indent="0">
              <a:lnSpc>
                <a:spcPct val="100000"/>
              </a:lnSpc>
              <a:buNone/>
            </a:pPr>
            <a:endParaRPr sz="2667" dirty="0">
              <a:solidFill>
                <a:srgbClr val="000000"/>
              </a:solidFill>
            </a:endParaRPr>
          </a:p>
          <a:p>
            <a:pPr marL="609585" indent="-474121">
              <a:lnSpc>
                <a:spcPct val="100000"/>
              </a:lnSpc>
              <a:buClr>
                <a:srgbClr val="000000"/>
              </a:buClr>
              <a:buSzPts val="2000"/>
            </a:pPr>
            <a:r>
              <a:rPr lang="en-US" sz="2667" dirty="0">
                <a:solidFill>
                  <a:srgbClr val="000000"/>
                </a:solidFill>
              </a:rPr>
              <a:t>Minimize wait time for patients visiting ER</a:t>
            </a:r>
            <a:endParaRPr sz="2667" dirty="0">
              <a:solidFill>
                <a:srgbClr val="000000"/>
              </a:solidFill>
            </a:endParaRPr>
          </a:p>
          <a:p>
            <a:pPr marL="609585" indent="0">
              <a:lnSpc>
                <a:spcPct val="100000"/>
              </a:lnSpc>
              <a:buNone/>
            </a:pPr>
            <a:endParaRPr sz="2667" dirty="0">
              <a:solidFill>
                <a:srgbClr val="000000"/>
              </a:solidFill>
            </a:endParaRPr>
          </a:p>
          <a:p>
            <a:pPr marL="609585" indent="-474121">
              <a:lnSpc>
                <a:spcPct val="100000"/>
              </a:lnSpc>
              <a:buClr>
                <a:srgbClr val="000000"/>
              </a:buClr>
              <a:buSzPts val="2000"/>
            </a:pPr>
            <a:r>
              <a:rPr lang="en-US" sz="2667" dirty="0">
                <a:solidFill>
                  <a:srgbClr val="000000"/>
                </a:solidFill>
              </a:rPr>
              <a:t>Minimize change in average transit time for people getting to work from their homes</a:t>
            </a:r>
            <a:br>
              <a:rPr lang="en-US" sz="2667" dirty="0">
                <a:solidFill>
                  <a:srgbClr val="000000"/>
                </a:solidFill>
              </a:rPr>
            </a:br>
            <a:endParaRPr sz="2667" dirty="0">
              <a:solidFill>
                <a:srgbClr val="000000"/>
              </a:solidFill>
            </a:endParaRPr>
          </a:p>
          <a:p>
            <a:pPr marL="609585" indent="-474121">
              <a:lnSpc>
                <a:spcPct val="100000"/>
              </a:lnSpc>
              <a:buClr>
                <a:srgbClr val="000000"/>
              </a:buClr>
              <a:buSzPts val="2000"/>
            </a:pPr>
            <a:r>
              <a:rPr lang="en-US" sz="2667" dirty="0">
                <a:solidFill>
                  <a:srgbClr val="000000"/>
                </a:solidFill>
              </a:rPr>
              <a:t>Maximize the number of people who can get to a covid vaccine within 15 minutes</a:t>
            </a:r>
            <a:endParaRPr sz="2667" dirty="0">
              <a:solidFill>
                <a:srgbClr val="000000"/>
              </a:solidFill>
            </a:endParaRPr>
          </a:p>
          <a:p>
            <a:pPr marL="0" indent="0">
              <a:lnSpc>
                <a:spcPct val="100000"/>
              </a:lnSpc>
              <a:buNone/>
            </a:pPr>
            <a:endParaRPr sz="2667"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g258d72ef9a4_1_72"/>
          <p:cNvSpPr txBox="1">
            <a:spLocks noGrp="1"/>
          </p:cNvSpPr>
          <p:nvPr>
            <p:ph type="title"/>
          </p:nvPr>
        </p:nvSpPr>
        <p:spPr>
          <a:xfrm>
            <a:off x="415600" y="86563"/>
            <a:ext cx="11360800" cy="763600"/>
          </a:xfrm>
          <a:prstGeom prst="rect">
            <a:avLst/>
          </a:prstGeom>
          <a:noFill/>
          <a:ln>
            <a:noFill/>
          </a:ln>
        </p:spPr>
        <p:txBody>
          <a:bodyPr spcFirstLastPara="1" wrap="square" lIns="162533" tIns="162533" rIns="162533" bIns="162533" anchor="t" anchorCtr="0">
            <a:noAutofit/>
          </a:bodyPr>
          <a:lstStyle/>
          <a:p>
            <a:pPr algn="ctr"/>
            <a:r>
              <a:rPr lang="en-US"/>
              <a:t>Scoping Checklist for Identifying Goals</a:t>
            </a:r>
            <a:endParaRPr/>
          </a:p>
        </p:txBody>
      </p:sp>
      <p:sp>
        <p:nvSpPr>
          <p:cNvPr id="346" name="Google Shape;346;g258d72ef9a4_1_72"/>
          <p:cNvSpPr txBox="1">
            <a:spLocks noGrp="1"/>
          </p:cNvSpPr>
          <p:nvPr>
            <p:ph type="body" idx="1"/>
          </p:nvPr>
        </p:nvSpPr>
        <p:spPr>
          <a:xfrm>
            <a:off x="415600" y="1323273"/>
            <a:ext cx="11635600" cy="4555200"/>
          </a:xfrm>
          <a:prstGeom prst="rect">
            <a:avLst/>
          </a:prstGeom>
          <a:noFill/>
          <a:ln>
            <a:noFill/>
          </a:ln>
        </p:spPr>
        <p:txBody>
          <a:bodyPr spcFirstLastPara="1" wrap="square" lIns="162533" tIns="162533" rIns="162533" bIns="162533" anchor="t" anchorCtr="0">
            <a:noAutofit/>
          </a:bodyPr>
          <a:lstStyle/>
          <a:p>
            <a:pPr marL="0" indent="0">
              <a:lnSpc>
                <a:spcPct val="100000"/>
              </a:lnSpc>
              <a:buNone/>
            </a:pPr>
            <a:r>
              <a:rPr lang="en-US"/>
              <a:t>Make sure the goal is about </a:t>
            </a:r>
            <a:r>
              <a:rPr lang="en-US" b="1"/>
              <a:t>outcomes and impact</a:t>
            </a:r>
            <a:r>
              <a:rPr lang="en-US"/>
              <a:t> vs about doing something (building a dashboard or model or visualization or map) </a:t>
            </a:r>
            <a:endParaRPr/>
          </a:p>
          <a:p>
            <a:pPr marL="0" indent="0">
              <a:lnSpc>
                <a:spcPct val="100000"/>
              </a:lnSpc>
              <a:buNone/>
            </a:pPr>
            <a:endParaRPr/>
          </a:p>
          <a:p>
            <a:pPr marL="0" indent="0">
              <a:lnSpc>
                <a:spcPct val="100000"/>
              </a:lnSpc>
              <a:buNone/>
            </a:pPr>
            <a:r>
              <a:rPr lang="en-US"/>
              <a:t>Think about if the project was successful, how would the world change (for the people impacted)? What would improve? </a:t>
            </a:r>
            <a:endParaRPr/>
          </a:p>
          <a:p>
            <a:pPr marL="0" indent="0">
              <a:lnSpc>
                <a:spcPct val="100000"/>
              </a:lnSpc>
              <a:buNone/>
            </a:pPr>
            <a:endParaRPr/>
          </a:p>
          <a:p>
            <a:pPr marL="0" indent="0">
              <a:lnSpc>
                <a:spcPct val="100000"/>
              </a:lnSpc>
              <a:buNone/>
            </a:pPr>
            <a:r>
              <a:rPr lang="en-US"/>
              <a:t>Is the goal concrete and measurable vs improving some high level aim (such as education)?</a:t>
            </a:r>
            <a:endParaRPr/>
          </a:p>
          <a:p>
            <a:pPr marL="0" indent="0">
              <a:lnSpc>
                <a:spcPct val="100000"/>
              </a:lnSpc>
              <a:buNone/>
            </a:pPr>
            <a:endParaRPr/>
          </a:p>
          <a:p>
            <a:pPr marL="0" indent="0">
              <a:lnSpc>
                <a:spcPct val="100000"/>
              </a:lnSpc>
              <a:buNone/>
            </a:pPr>
            <a:r>
              <a:rPr lang="en-US"/>
              <a:t>Have you made a list of constraints (limited resources for example)?</a:t>
            </a:r>
            <a:endParaRPr/>
          </a:p>
          <a:p>
            <a:pPr marL="0" indent="0">
              <a:lnSpc>
                <a:spcPct val="100000"/>
              </a:lnSpc>
              <a:buNone/>
            </a:pPr>
            <a:endParaRPr/>
          </a:p>
          <a:p>
            <a:pPr marL="0" indent="0">
              <a:lnSpc>
                <a:spcPct val="100000"/>
              </a:lnSpc>
              <a:buNone/>
            </a:pPr>
            <a:r>
              <a:rPr lang="en-US"/>
              <a:t>Do you have explicit efficiency, effectiveness, and equity goals?</a:t>
            </a:r>
            <a:br>
              <a:rPr lang="en-US"/>
            </a:br>
            <a:br>
              <a:rPr lang="en-US"/>
            </a:br>
            <a:r>
              <a:rPr lang="en-US"/>
              <a:t>Have you discussed ethical issues around your goals?</a:t>
            </a:r>
            <a:endParaRPr/>
          </a:p>
          <a:p>
            <a:pPr marL="0" indent="0">
              <a:lnSpc>
                <a:spcPct val="100000"/>
              </a:lnSpc>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2"/>
          <p:cNvSpPr txBox="1"/>
          <p:nvPr/>
        </p:nvSpPr>
        <p:spPr>
          <a:xfrm>
            <a:off x="2969767" y="2628601"/>
            <a:ext cx="6864000" cy="1600398"/>
          </a:xfrm>
          <a:prstGeom prst="rect">
            <a:avLst/>
          </a:prstGeom>
          <a:noFill/>
          <a:ln>
            <a:noFill/>
          </a:ln>
        </p:spPr>
        <p:txBody>
          <a:bodyPr spcFirstLastPara="1" wrap="square" lIns="121900" tIns="121900" rIns="121900" bIns="121900" anchor="t" anchorCtr="0">
            <a:spAutoFit/>
          </a:bodyPr>
          <a:lstStyle/>
          <a:p>
            <a:pPr algn="ctr">
              <a:buClr>
                <a:srgbClr val="800000"/>
              </a:buClr>
              <a:buSzPts val="6600"/>
            </a:pPr>
            <a:r>
              <a:rPr lang="en-US" sz="8800">
                <a:solidFill>
                  <a:srgbClr val="800000"/>
                </a:solidFill>
                <a:latin typeface="Calibri"/>
                <a:ea typeface="Calibri"/>
                <a:cs typeface="Calibri"/>
                <a:sym typeface="Calibri"/>
              </a:rPr>
              <a:t>Actions</a:t>
            </a:r>
            <a:endParaRPr sz="8800">
              <a:solidFill>
                <a:srgbClr val="800000"/>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g32cbaf05b3f_0_228"/>
          <p:cNvSpPr/>
          <p:nvPr/>
        </p:nvSpPr>
        <p:spPr>
          <a:xfrm>
            <a:off x="5043600" y="2715033"/>
            <a:ext cx="1052400" cy="7220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p>
        </p:txBody>
      </p:sp>
      <p:sp>
        <p:nvSpPr>
          <p:cNvPr id="365" name="Google Shape;365;g32cbaf05b3f_0_228"/>
          <p:cNvSpPr/>
          <p:nvPr/>
        </p:nvSpPr>
        <p:spPr>
          <a:xfrm>
            <a:off x="1306400" y="1201500"/>
            <a:ext cx="3132800" cy="4151600"/>
          </a:xfrm>
          <a:prstGeom prst="roundRect">
            <a:avLst>
              <a:gd name="adj" fmla="val 347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pic>
        <p:nvPicPr>
          <p:cNvPr id="366" name="Google Shape;366;g32cbaf05b3f_0_228"/>
          <p:cNvPicPr preferRelativeResize="0"/>
          <p:nvPr/>
        </p:nvPicPr>
        <p:blipFill rotWithShape="1">
          <a:blip r:embed="rId3">
            <a:alphaModFix/>
          </a:blip>
          <a:srcRect/>
          <a:stretch/>
        </p:blipFill>
        <p:spPr>
          <a:xfrm>
            <a:off x="1453167" y="782073"/>
            <a:ext cx="1052400" cy="721859"/>
          </a:xfrm>
          <a:prstGeom prst="rect">
            <a:avLst/>
          </a:prstGeom>
          <a:noFill/>
          <a:ln>
            <a:noFill/>
          </a:ln>
        </p:spPr>
      </p:pic>
      <p:sp>
        <p:nvSpPr>
          <p:cNvPr id="367" name="Google Shape;367;g32cbaf05b3f_0_228"/>
          <p:cNvSpPr txBox="1"/>
          <p:nvPr/>
        </p:nvSpPr>
        <p:spPr>
          <a:xfrm>
            <a:off x="2708783" y="869791"/>
            <a:ext cx="1347200" cy="3432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4000" b="1">
                <a:solidFill>
                  <a:srgbClr val="1C4587"/>
                </a:solidFill>
                <a:latin typeface="Lato"/>
                <a:ea typeface="Lato"/>
                <a:cs typeface="Lato"/>
                <a:sym typeface="Lato"/>
              </a:rPr>
              <a:t>Goals</a:t>
            </a:r>
            <a:endParaRPr sz="4000" b="1">
              <a:solidFill>
                <a:srgbClr val="1C4587"/>
              </a:solidFill>
              <a:latin typeface="Lato"/>
              <a:ea typeface="Lato"/>
              <a:cs typeface="Lato"/>
              <a:sym typeface="Lato"/>
            </a:endParaRPr>
          </a:p>
        </p:txBody>
      </p:sp>
      <p:grpSp>
        <p:nvGrpSpPr>
          <p:cNvPr id="368" name="Google Shape;368;g32cbaf05b3f_0_228"/>
          <p:cNvGrpSpPr/>
          <p:nvPr/>
        </p:nvGrpSpPr>
        <p:grpSpPr>
          <a:xfrm>
            <a:off x="6711800" y="728065"/>
            <a:ext cx="3282000" cy="4690436"/>
            <a:chOff x="6024450" y="1308048"/>
            <a:chExt cx="2461500" cy="3517827"/>
          </a:xfrm>
        </p:grpSpPr>
        <p:pic>
          <p:nvPicPr>
            <p:cNvPr id="369" name="Google Shape;369;g32cbaf05b3f_0_228"/>
            <p:cNvPicPr preferRelativeResize="0"/>
            <p:nvPr/>
          </p:nvPicPr>
          <p:blipFill rotWithShape="1">
            <a:blip r:embed="rId4">
              <a:alphaModFix/>
            </a:blip>
            <a:srcRect/>
            <a:stretch/>
          </p:blipFill>
          <p:spPr>
            <a:xfrm>
              <a:off x="6220184" y="1308048"/>
              <a:ext cx="728225" cy="728225"/>
            </a:xfrm>
            <a:prstGeom prst="rect">
              <a:avLst/>
            </a:prstGeom>
            <a:noFill/>
            <a:ln>
              <a:noFill/>
            </a:ln>
          </p:spPr>
        </p:pic>
        <p:sp>
          <p:nvSpPr>
            <p:cNvPr id="370" name="Google Shape;370;g32cbaf05b3f_0_228"/>
            <p:cNvSpPr/>
            <p:nvPr/>
          </p:nvSpPr>
          <p:spPr>
            <a:xfrm>
              <a:off x="6024450" y="1712175"/>
              <a:ext cx="2461500" cy="3113700"/>
            </a:xfrm>
            <a:prstGeom prst="roundRect">
              <a:avLst>
                <a:gd name="adj" fmla="val 347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371" name="Google Shape;371;g32cbaf05b3f_0_228"/>
            <p:cNvSpPr txBox="1"/>
            <p:nvPr/>
          </p:nvSpPr>
          <p:spPr>
            <a:xfrm>
              <a:off x="7097000" y="1543050"/>
              <a:ext cx="1165500" cy="2574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3067" b="1">
                  <a:solidFill>
                    <a:srgbClr val="1C4587"/>
                  </a:solidFill>
                  <a:latin typeface="Lato"/>
                  <a:ea typeface="Lato"/>
                  <a:cs typeface="Lato"/>
                  <a:sym typeface="Lato"/>
                </a:rPr>
                <a:t>Actions</a:t>
              </a:r>
              <a:endParaRPr sz="3067" b="1">
                <a:solidFill>
                  <a:srgbClr val="1C4587"/>
                </a:solidFill>
                <a:latin typeface="Lato"/>
                <a:ea typeface="Lato"/>
                <a:cs typeface="Lato"/>
                <a:sym typeface="Lato"/>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g32ce75db581_1_43"/>
          <p:cNvSpPr txBox="1">
            <a:spLocks noGrp="1"/>
          </p:cNvSpPr>
          <p:nvPr>
            <p:ph type="ctrTitle"/>
          </p:nvPr>
        </p:nvSpPr>
        <p:spPr>
          <a:xfrm>
            <a:off x="959767" y="1447797"/>
            <a:ext cx="10363200" cy="3549200"/>
          </a:xfrm>
          <a:prstGeom prst="rect">
            <a:avLst/>
          </a:prstGeom>
          <a:noFill/>
          <a:ln>
            <a:noFill/>
          </a:ln>
        </p:spPr>
        <p:txBody>
          <a:bodyPr spcFirstLastPara="1" wrap="square" lIns="121900" tIns="60933" rIns="121900" bIns="60933" anchor="ctr" anchorCtr="0">
            <a:noAutofit/>
          </a:bodyPr>
          <a:lstStyle/>
          <a:p>
            <a:r>
              <a:rPr lang="en-US" sz="5167" dirty="0"/>
              <a:t>We </a:t>
            </a:r>
            <a:r>
              <a:rPr lang="en-US" sz="5167" b="1" dirty="0"/>
              <a:t>achieve our goals</a:t>
            </a:r>
            <a:r>
              <a:rPr lang="en-US" sz="5167" dirty="0"/>
              <a:t> (and positively impact society) </a:t>
            </a:r>
            <a:r>
              <a:rPr lang="en-US" sz="5167" b="1" dirty="0">
                <a:solidFill>
                  <a:srgbClr val="800000"/>
                </a:solidFill>
              </a:rPr>
              <a:t>only if we take actions</a:t>
            </a:r>
            <a:r>
              <a:rPr lang="en-US" sz="5167" dirty="0"/>
              <a:t>.</a:t>
            </a:r>
            <a:endParaRPr sz="5167" dirty="0"/>
          </a:p>
          <a:p>
            <a:endParaRPr sz="5167" dirty="0"/>
          </a:p>
          <a:p>
            <a:r>
              <a:rPr lang="en-US" sz="5167" dirty="0"/>
              <a:t>The role of the </a:t>
            </a:r>
            <a:r>
              <a:rPr lang="en-US" sz="5167" b="1" dirty="0"/>
              <a:t>data science/AI/ML system we may build </a:t>
            </a:r>
            <a:r>
              <a:rPr lang="en-US" sz="5167" dirty="0"/>
              <a:t>is to </a:t>
            </a:r>
            <a:r>
              <a:rPr lang="en-US" sz="5167" b="1" dirty="0"/>
              <a:t>inform those actions/interventions</a:t>
            </a:r>
            <a:endParaRPr sz="5167" b="1"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g32cbaf05b3f_0_312"/>
          <p:cNvSpPr txBox="1">
            <a:spLocks noGrp="1"/>
          </p:cNvSpPr>
          <p:nvPr>
            <p:ph type="title"/>
          </p:nvPr>
        </p:nvSpPr>
        <p:spPr>
          <a:xfrm>
            <a:off x="0" y="0"/>
            <a:ext cx="12192000" cy="978800"/>
          </a:xfrm>
          <a:prstGeom prst="rect">
            <a:avLst/>
          </a:prstGeom>
          <a:noFill/>
          <a:ln>
            <a:noFill/>
          </a:ln>
        </p:spPr>
        <p:txBody>
          <a:bodyPr spcFirstLastPara="1" wrap="square" lIns="91400" tIns="91400" rIns="91400" bIns="91400" anchor="ctr" anchorCtr="0">
            <a:noAutofit/>
          </a:bodyPr>
          <a:lstStyle/>
          <a:p>
            <a:pPr algn="ctr"/>
            <a:r>
              <a:rPr lang="en-US" sz="4600">
                <a:solidFill>
                  <a:schemeClr val="lt1"/>
                </a:solidFill>
              </a:rPr>
              <a:t>What are some examples of actions? </a:t>
            </a:r>
            <a:endParaRPr sz="4600"/>
          </a:p>
        </p:txBody>
      </p:sp>
      <p:grpSp>
        <p:nvGrpSpPr>
          <p:cNvPr id="383" name="Google Shape;383;g32cbaf05b3f_0_312"/>
          <p:cNvGrpSpPr/>
          <p:nvPr/>
        </p:nvGrpSpPr>
        <p:grpSpPr>
          <a:xfrm>
            <a:off x="468767" y="1312068"/>
            <a:ext cx="5208933" cy="1025754"/>
            <a:chOff x="351575" y="984050"/>
            <a:chExt cx="3906700" cy="769315"/>
          </a:xfrm>
        </p:grpSpPr>
        <p:pic>
          <p:nvPicPr>
            <p:cNvPr id="384" name="Google Shape;384;g32cbaf05b3f_0_312"/>
            <p:cNvPicPr preferRelativeResize="0"/>
            <p:nvPr/>
          </p:nvPicPr>
          <p:blipFill rotWithShape="1">
            <a:blip r:embed="rId3">
              <a:alphaModFix/>
            </a:blip>
            <a:srcRect/>
            <a:stretch/>
          </p:blipFill>
          <p:spPr>
            <a:xfrm>
              <a:off x="351575" y="1081475"/>
              <a:ext cx="571500" cy="571500"/>
            </a:xfrm>
            <a:prstGeom prst="rect">
              <a:avLst/>
            </a:prstGeom>
            <a:noFill/>
            <a:ln>
              <a:noFill/>
            </a:ln>
          </p:spPr>
        </p:pic>
        <p:sp>
          <p:nvSpPr>
            <p:cNvPr id="385" name="Google Shape;385;g32cbaf05b3f_0_312"/>
            <p:cNvSpPr txBox="1"/>
            <p:nvPr/>
          </p:nvSpPr>
          <p:spPr>
            <a:xfrm>
              <a:off x="1002675" y="984050"/>
              <a:ext cx="3255600" cy="769315"/>
            </a:xfrm>
            <a:prstGeom prst="rect">
              <a:avLst/>
            </a:prstGeom>
            <a:noFill/>
            <a:ln>
              <a:noFill/>
            </a:ln>
          </p:spPr>
          <p:txBody>
            <a:bodyPr spcFirstLastPara="1" wrap="square" lIns="121900" tIns="121900" rIns="121900" bIns="121900" anchor="t" anchorCtr="0">
              <a:spAutoFit/>
            </a:bodyPr>
            <a:lstStyle/>
            <a:p>
              <a:pPr>
                <a:buSzPts val="1900"/>
              </a:pPr>
              <a:r>
                <a:rPr lang="en-US" sz="2533">
                  <a:solidFill>
                    <a:schemeClr val="dk1"/>
                  </a:solidFill>
                  <a:latin typeface="Calibri"/>
                  <a:ea typeface="Calibri"/>
                  <a:cs typeface="Calibri"/>
                  <a:sym typeface="Calibri"/>
                </a:rPr>
                <a:t>Health department </a:t>
              </a:r>
              <a:r>
                <a:rPr lang="en-US" sz="2533" b="1">
                  <a:solidFill>
                    <a:schemeClr val="dk1"/>
                  </a:solidFill>
                  <a:latin typeface="Calibri"/>
                  <a:ea typeface="Calibri"/>
                  <a:cs typeface="Calibri"/>
                  <a:sym typeface="Calibri"/>
                </a:rPr>
                <a:t>inspecting homes for lead hazards</a:t>
              </a:r>
              <a:r>
                <a:rPr lang="en-US" sz="2533">
                  <a:solidFill>
                    <a:schemeClr val="dk1"/>
                  </a:solidFill>
                  <a:latin typeface="Calibri"/>
                  <a:ea typeface="Calibri"/>
                  <a:cs typeface="Calibri"/>
                  <a:sym typeface="Calibri"/>
                </a:rPr>
                <a:t> </a:t>
              </a:r>
              <a:endParaRPr sz="2533" b="1">
                <a:solidFill>
                  <a:srgbClr val="1155CC"/>
                </a:solidFill>
                <a:latin typeface="Calibri"/>
                <a:ea typeface="Calibri"/>
                <a:cs typeface="Calibri"/>
                <a:sym typeface="Calibri"/>
              </a:endParaRPr>
            </a:p>
          </p:txBody>
        </p:sp>
      </p:grpSp>
      <p:grpSp>
        <p:nvGrpSpPr>
          <p:cNvPr id="386" name="Google Shape;386;g32cbaf05b3f_0_312"/>
          <p:cNvGrpSpPr/>
          <p:nvPr/>
        </p:nvGrpSpPr>
        <p:grpSpPr>
          <a:xfrm>
            <a:off x="495967" y="2657717"/>
            <a:ext cx="5108600" cy="1415540"/>
            <a:chOff x="371975" y="2145688"/>
            <a:chExt cx="3831450" cy="1061655"/>
          </a:xfrm>
        </p:grpSpPr>
        <p:pic>
          <p:nvPicPr>
            <p:cNvPr id="387" name="Google Shape;387;g32cbaf05b3f_0_312"/>
            <p:cNvPicPr preferRelativeResize="0"/>
            <p:nvPr/>
          </p:nvPicPr>
          <p:blipFill rotWithShape="1">
            <a:blip r:embed="rId4">
              <a:alphaModFix/>
            </a:blip>
            <a:srcRect/>
            <a:stretch/>
          </p:blipFill>
          <p:spPr>
            <a:xfrm>
              <a:off x="371975" y="2355587"/>
              <a:ext cx="530700" cy="530675"/>
            </a:xfrm>
            <a:prstGeom prst="rect">
              <a:avLst/>
            </a:prstGeom>
            <a:noFill/>
            <a:ln>
              <a:noFill/>
            </a:ln>
          </p:spPr>
        </p:pic>
        <p:sp>
          <p:nvSpPr>
            <p:cNvPr id="388" name="Google Shape;388;g32cbaf05b3f_0_312"/>
            <p:cNvSpPr txBox="1"/>
            <p:nvPr/>
          </p:nvSpPr>
          <p:spPr>
            <a:xfrm>
              <a:off x="947825" y="2145688"/>
              <a:ext cx="3255600" cy="1061655"/>
            </a:xfrm>
            <a:prstGeom prst="rect">
              <a:avLst/>
            </a:prstGeom>
            <a:noFill/>
            <a:ln>
              <a:noFill/>
            </a:ln>
          </p:spPr>
          <p:txBody>
            <a:bodyPr spcFirstLastPara="1" wrap="square" lIns="121900" tIns="121900" rIns="121900" bIns="121900" anchor="t" anchorCtr="0">
              <a:spAutoFit/>
            </a:bodyPr>
            <a:lstStyle/>
            <a:p>
              <a:pPr>
                <a:buSzPts val="1900"/>
              </a:pPr>
              <a:r>
                <a:rPr lang="en-US" sz="2533">
                  <a:solidFill>
                    <a:schemeClr val="dk1"/>
                  </a:solidFill>
                  <a:latin typeface="Calibri"/>
                  <a:ea typeface="Calibri"/>
                  <a:cs typeface="Calibri"/>
                  <a:sym typeface="Calibri"/>
                </a:rPr>
                <a:t>City government </a:t>
              </a:r>
              <a:r>
                <a:rPr lang="en-US" sz="2533" b="1">
                  <a:solidFill>
                    <a:schemeClr val="dk1"/>
                  </a:solidFill>
                  <a:latin typeface="Calibri"/>
                  <a:ea typeface="Calibri"/>
                  <a:cs typeface="Calibri"/>
                  <a:sym typeface="Calibri"/>
                </a:rPr>
                <a:t>doing preventative maintenance of water mains </a:t>
              </a:r>
              <a:endParaRPr sz="2533" b="1">
                <a:solidFill>
                  <a:srgbClr val="1155CC"/>
                </a:solidFill>
                <a:latin typeface="Calibri"/>
                <a:ea typeface="Calibri"/>
                <a:cs typeface="Calibri"/>
                <a:sym typeface="Calibri"/>
              </a:endParaRPr>
            </a:p>
          </p:txBody>
        </p:sp>
      </p:grpSp>
      <p:grpSp>
        <p:nvGrpSpPr>
          <p:cNvPr id="389" name="Google Shape;389;g32cbaf05b3f_0_312"/>
          <p:cNvGrpSpPr/>
          <p:nvPr/>
        </p:nvGrpSpPr>
        <p:grpSpPr>
          <a:xfrm>
            <a:off x="6670334" y="1781867"/>
            <a:ext cx="5383533" cy="1415540"/>
            <a:chOff x="5002750" y="1336400"/>
            <a:chExt cx="4037650" cy="1061655"/>
          </a:xfrm>
        </p:grpSpPr>
        <p:pic>
          <p:nvPicPr>
            <p:cNvPr id="390" name="Google Shape;390;g32cbaf05b3f_0_312"/>
            <p:cNvPicPr preferRelativeResize="0"/>
            <p:nvPr/>
          </p:nvPicPr>
          <p:blipFill rotWithShape="1">
            <a:blip r:embed="rId5">
              <a:alphaModFix/>
            </a:blip>
            <a:srcRect/>
            <a:stretch/>
          </p:blipFill>
          <p:spPr>
            <a:xfrm>
              <a:off x="5002750" y="1569626"/>
              <a:ext cx="431121" cy="431100"/>
            </a:xfrm>
            <a:prstGeom prst="rect">
              <a:avLst/>
            </a:prstGeom>
            <a:noFill/>
            <a:ln>
              <a:noFill/>
            </a:ln>
          </p:spPr>
        </p:pic>
        <p:sp>
          <p:nvSpPr>
            <p:cNvPr id="391" name="Google Shape;391;g32cbaf05b3f_0_312"/>
            <p:cNvSpPr txBox="1"/>
            <p:nvPr/>
          </p:nvSpPr>
          <p:spPr>
            <a:xfrm>
              <a:off x="5492600" y="1336400"/>
              <a:ext cx="3547800" cy="1061655"/>
            </a:xfrm>
            <a:prstGeom prst="rect">
              <a:avLst/>
            </a:prstGeom>
            <a:noFill/>
            <a:ln>
              <a:noFill/>
            </a:ln>
          </p:spPr>
          <p:txBody>
            <a:bodyPr spcFirstLastPara="1" wrap="square" lIns="121900" tIns="121900" rIns="121900" bIns="121900" anchor="t" anchorCtr="0">
              <a:spAutoFit/>
            </a:bodyPr>
            <a:lstStyle/>
            <a:p>
              <a:pPr>
                <a:buSzPts val="1900"/>
              </a:pPr>
              <a:r>
                <a:rPr lang="en-US" sz="2533">
                  <a:solidFill>
                    <a:schemeClr val="dk1"/>
                  </a:solidFill>
                  <a:latin typeface="Calibri"/>
                  <a:ea typeface="Calibri"/>
                  <a:cs typeface="Calibri"/>
                  <a:sym typeface="Calibri"/>
                </a:rPr>
                <a:t>A school system </a:t>
              </a:r>
              <a:r>
                <a:rPr lang="en-US" sz="2533" b="1">
                  <a:solidFill>
                    <a:schemeClr val="dk1"/>
                  </a:solidFill>
                  <a:latin typeface="Calibri"/>
                  <a:ea typeface="Calibri"/>
                  <a:cs typeface="Calibri"/>
                  <a:sym typeface="Calibri"/>
                </a:rPr>
                <a:t>enrolling students in after-school programs </a:t>
              </a:r>
              <a:endParaRPr sz="2533" b="1">
                <a:solidFill>
                  <a:srgbClr val="1155CC"/>
                </a:solidFill>
                <a:latin typeface="Calibri"/>
                <a:ea typeface="Calibri"/>
                <a:cs typeface="Calibri"/>
                <a:sym typeface="Calibri"/>
              </a:endParaRPr>
            </a:p>
          </p:txBody>
        </p:sp>
      </p:grpSp>
      <p:grpSp>
        <p:nvGrpSpPr>
          <p:cNvPr id="392" name="Google Shape;392;g32cbaf05b3f_0_312"/>
          <p:cNvGrpSpPr/>
          <p:nvPr/>
        </p:nvGrpSpPr>
        <p:grpSpPr>
          <a:xfrm>
            <a:off x="431970" y="4324600"/>
            <a:ext cx="5274197" cy="1415540"/>
            <a:chOff x="323977" y="3395850"/>
            <a:chExt cx="3955648" cy="1061655"/>
          </a:xfrm>
        </p:grpSpPr>
        <p:pic>
          <p:nvPicPr>
            <p:cNvPr id="393" name="Google Shape;393;g32cbaf05b3f_0_312"/>
            <p:cNvPicPr preferRelativeResize="0"/>
            <p:nvPr/>
          </p:nvPicPr>
          <p:blipFill rotWithShape="1">
            <a:blip r:embed="rId6">
              <a:alphaModFix/>
            </a:blip>
            <a:srcRect/>
            <a:stretch/>
          </p:blipFill>
          <p:spPr>
            <a:xfrm>
              <a:off x="323977" y="3588875"/>
              <a:ext cx="626700" cy="626700"/>
            </a:xfrm>
            <a:prstGeom prst="rect">
              <a:avLst/>
            </a:prstGeom>
            <a:noFill/>
            <a:ln>
              <a:noFill/>
            </a:ln>
          </p:spPr>
        </p:pic>
        <p:sp>
          <p:nvSpPr>
            <p:cNvPr id="394" name="Google Shape;394;g32cbaf05b3f_0_312"/>
            <p:cNvSpPr txBox="1"/>
            <p:nvPr/>
          </p:nvSpPr>
          <p:spPr>
            <a:xfrm>
              <a:off x="1024025" y="3395850"/>
              <a:ext cx="3255600" cy="1061655"/>
            </a:xfrm>
            <a:prstGeom prst="rect">
              <a:avLst/>
            </a:prstGeom>
            <a:noFill/>
            <a:ln>
              <a:noFill/>
            </a:ln>
          </p:spPr>
          <p:txBody>
            <a:bodyPr spcFirstLastPara="1" wrap="square" lIns="121900" tIns="121900" rIns="121900" bIns="121900" anchor="t" anchorCtr="0">
              <a:spAutoFit/>
            </a:bodyPr>
            <a:lstStyle/>
            <a:p>
              <a:pPr>
                <a:buSzPts val="1900"/>
              </a:pPr>
              <a:r>
                <a:rPr lang="en-US" sz="2533">
                  <a:solidFill>
                    <a:schemeClr val="dk1"/>
                  </a:solidFill>
                  <a:latin typeface="Calibri"/>
                  <a:ea typeface="Calibri"/>
                  <a:cs typeface="Calibri"/>
                  <a:sym typeface="Calibri"/>
                </a:rPr>
                <a:t>County mental health center </a:t>
              </a:r>
              <a:r>
                <a:rPr lang="en-US" sz="2533" b="1">
                  <a:solidFill>
                    <a:schemeClr val="dk1"/>
                  </a:solidFill>
                  <a:latin typeface="Calibri"/>
                  <a:ea typeface="Calibri"/>
                  <a:cs typeface="Calibri"/>
                  <a:sym typeface="Calibri"/>
                </a:rPr>
                <a:t>conducting mental health outreach</a:t>
              </a:r>
              <a:endParaRPr sz="2533" b="1">
                <a:solidFill>
                  <a:srgbClr val="1155CC"/>
                </a:solidFill>
                <a:latin typeface="Calibri"/>
                <a:ea typeface="Calibri"/>
                <a:cs typeface="Calibri"/>
                <a:sym typeface="Calibri"/>
              </a:endParaRPr>
            </a:p>
          </p:txBody>
        </p:sp>
      </p:grpSp>
      <p:grpSp>
        <p:nvGrpSpPr>
          <p:cNvPr id="395" name="Google Shape;395;g32cbaf05b3f_0_312"/>
          <p:cNvGrpSpPr/>
          <p:nvPr/>
        </p:nvGrpSpPr>
        <p:grpSpPr>
          <a:xfrm>
            <a:off x="6655900" y="3577869"/>
            <a:ext cx="5002400" cy="1025754"/>
            <a:chOff x="4915725" y="2835800"/>
            <a:chExt cx="3751800" cy="769315"/>
          </a:xfrm>
        </p:grpSpPr>
        <p:pic>
          <p:nvPicPr>
            <p:cNvPr id="396" name="Google Shape;396;g32cbaf05b3f_0_312"/>
            <p:cNvPicPr preferRelativeResize="0"/>
            <p:nvPr/>
          </p:nvPicPr>
          <p:blipFill rotWithShape="1">
            <a:blip r:embed="rId7">
              <a:alphaModFix/>
            </a:blip>
            <a:srcRect/>
            <a:stretch/>
          </p:blipFill>
          <p:spPr>
            <a:xfrm>
              <a:off x="4915725" y="2972450"/>
              <a:ext cx="496200" cy="496200"/>
            </a:xfrm>
            <a:prstGeom prst="rect">
              <a:avLst/>
            </a:prstGeom>
            <a:noFill/>
            <a:ln>
              <a:noFill/>
            </a:ln>
          </p:spPr>
        </p:pic>
        <p:sp>
          <p:nvSpPr>
            <p:cNvPr id="397" name="Google Shape;397;g32cbaf05b3f_0_312"/>
            <p:cNvSpPr txBox="1"/>
            <p:nvPr/>
          </p:nvSpPr>
          <p:spPr>
            <a:xfrm>
              <a:off x="5411925" y="2835800"/>
              <a:ext cx="3255600" cy="769315"/>
            </a:xfrm>
            <a:prstGeom prst="rect">
              <a:avLst/>
            </a:prstGeom>
            <a:noFill/>
            <a:ln>
              <a:noFill/>
            </a:ln>
          </p:spPr>
          <p:txBody>
            <a:bodyPr spcFirstLastPara="1" wrap="square" lIns="121900" tIns="121900" rIns="121900" bIns="121900" anchor="t" anchorCtr="0">
              <a:spAutoFit/>
            </a:bodyPr>
            <a:lstStyle/>
            <a:p>
              <a:pPr>
                <a:buSzPts val="1900"/>
              </a:pPr>
              <a:r>
                <a:rPr lang="en-US" sz="2533">
                  <a:solidFill>
                    <a:schemeClr val="dk1"/>
                  </a:solidFill>
                  <a:latin typeface="Calibri"/>
                  <a:ea typeface="Calibri"/>
                  <a:cs typeface="Calibri"/>
                  <a:sym typeface="Calibri"/>
                </a:rPr>
                <a:t>A nonprofit </a:t>
              </a:r>
              <a:r>
                <a:rPr lang="en-US" sz="2533" b="1">
                  <a:solidFill>
                    <a:schemeClr val="dk1"/>
                  </a:solidFill>
                  <a:latin typeface="Calibri"/>
                  <a:ea typeface="Calibri"/>
                  <a:cs typeface="Calibri"/>
                  <a:sym typeface="Calibri"/>
                </a:rPr>
                <a:t>sending targeted emails to potential donors</a:t>
              </a:r>
              <a:endParaRPr sz="2533" b="1">
                <a:solidFill>
                  <a:srgbClr val="1155CC"/>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g32dd06205f7_0_6"/>
          <p:cNvSpPr txBox="1">
            <a:spLocks noGrp="1"/>
          </p:cNvSpPr>
          <p:nvPr>
            <p:ph type="title"/>
          </p:nvPr>
        </p:nvSpPr>
        <p:spPr>
          <a:xfrm>
            <a:off x="0" y="0"/>
            <a:ext cx="12192000" cy="978800"/>
          </a:xfrm>
          <a:prstGeom prst="rect">
            <a:avLst/>
          </a:prstGeom>
          <a:noFill/>
          <a:ln>
            <a:noFill/>
          </a:ln>
        </p:spPr>
        <p:txBody>
          <a:bodyPr spcFirstLastPara="1" wrap="square" lIns="91400" tIns="91400" rIns="91400" bIns="91400" anchor="ctr" anchorCtr="0">
            <a:noAutofit/>
          </a:bodyPr>
          <a:lstStyle/>
          <a:p>
            <a:pPr algn="ctr"/>
            <a:r>
              <a:rPr lang="en-US" sz="4600">
                <a:solidFill>
                  <a:schemeClr val="lt1"/>
                </a:solidFill>
              </a:rPr>
              <a:t>Each action connects to a goal</a:t>
            </a:r>
            <a:endParaRPr sz="4600"/>
          </a:p>
        </p:txBody>
      </p:sp>
      <p:grpSp>
        <p:nvGrpSpPr>
          <p:cNvPr id="403" name="Google Shape;403;g32dd06205f7_0_6"/>
          <p:cNvGrpSpPr/>
          <p:nvPr/>
        </p:nvGrpSpPr>
        <p:grpSpPr>
          <a:xfrm>
            <a:off x="468767" y="1312067"/>
            <a:ext cx="5208933" cy="1805327"/>
            <a:chOff x="351575" y="984050"/>
            <a:chExt cx="3906700" cy="1353995"/>
          </a:xfrm>
        </p:grpSpPr>
        <p:pic>
          <p:nvPicPr>
            <p:cNvPr id="404" name="Google Shape;404;g32dd06205f7_0_6"/>
            <p:cNvPicPr preferRelativeResize="0"/>
            <p:nvPr/>
          </p:nvPicPr>
          <p:blipFill rotWithShape="1">
            <a:blip r:embed="rId3">
              <a:alphaModFix/>
            </a:blip>
            <a:srcRect/>
            <a:stretch/>
          </p:blipFill>
          <p:spPr>
            <a:xfrm>
              <a:off x="351575" y="1081475"/>
              <a:ext cx="571500" cy="571500"/>
            </a:xfrm>
            <a:prstGeom prst="rect">
              <a:avLst/>
            </a:prstGeom>
            <a:noFill/>
            <a:ln>
              <a:noFill/>
            </a:ln>
          </p:spPr>
        </p:pic>
        <p:sp>
          <p:nvSpPr>
            <p:cNvPr id="405" name="Google Shape;405;g32dd06205f7_0_6"/>
            <p:cNvSpPr txBox="1"/>
            <p:nvPr/>
          </p:nvSpPr>
          <p:spPr>
            <a:xfrm>
              <a:off x="1002675" y="984050"/>
              <a:ext cx="3255600" cy="1353995"/>
            </a:xfrm>
            <a:prstGeom prst="rect">
              <a:avLst/>
            </a:prstGeom>
            <a:noFill/>
            <a:ln>
              <a:noFill/>
            </a:ln>
          </p:spPr>
          <p:txBody>
            <a:bodyPr spcFirstLastPara="1" wrap="square" lIns="121900" tIns="121900" rIns="121900" bIns="121900" anchor="t" anchorCtr="0">
              <a:spAutoFit/>
            </a:bodyPr>
            <a:lstStyle/>
            <a:p>
              <a:pPr>
                <a:buSzPts val="1900"/>
              </a:pPr>
              <a:r>
                <a:rPr lang="en-US" sz="2533">
                  <a:solidFill>
                    <a:schemeClr val="dk1"/>
                  </a:solidFill>
                  <a:latin typeface="Calibri"/>
                  <a:ea typeface="Calibri"/>
                  <a:cs typeface="Calibri"/>
                  <a:sym typeface="Calibri"/>
                </a:rPr>
                <a:t>Health department </a:t>
              </a:r>
              <a:r>
                <a:rPr lang="en-US" sz="2533" b="1">
                  <a:solidFill>
                    <a:schemeClr val="dk1"/>
                  </a:solidFill>
                  <a:latin typeface="Calibri"/>
                  <a:ea typeface="Calibri"/>
                  <a:cs typeface="Calibri"/>
                  <a:sym typeface="Calibri"/>
                </a:rPr>
                <a:t>inspecting homes for lead hazards</a:t>
              </a:r>
              <a:r>
                <a:rPr lang="en-US" sz="2533">
                  <a:solidFill>
                    <a:schemeClr val="dk1"/>
                  </a:solidFill>
                  <a:latin typeface="Calibri"/>
                  <a:ea typeface="Calibri"/>
                  <a:cs typeface="Calibri"/>
                  <a:sym typeface="Calibri"/>
                </a:rPr>
                <a:t> </a:t>
              </a:r>
              <a:r>
                <a:rPr lang="en-US" sz="2533" b="1">
                  <a:solidFill>
                    <a:srgbClr val="1155CC"/>
                  </a:solidFill>
                  <a:latin typeface="Calibri"/>
                  <a:ea typeface="Calibri"/>
                  <a:cs typeface="Calibri"/>
                  <a:sym typeface="Calibri"/>
                </a:rPr>
                <a:t>to prevent lead poisoning</a:t>
              </a:r>
              <a:endParaRPr sz="2533" b="1">
                <a:solidFill>
                  <a:srgbClr val="1155CC"/>
                </a:solidFill>
                <a:latin typeface="Calibri"/>
                <a:ea typeface="Calibri"/>
                <a:cs typeface="Calibri"/>
                <a:sym typeface="Calibri"/>
              </a:endParaRPr>
            </a:p>
            <a:p>
              <a:pPr>
                <a:buSzPts val="1900"/>
              </a:pPr>
              <a:endParaRPr sz="2533">
                <a:solidFill>
                  <a:schemeClr val="dk1"/>
                </a:solidFill>
                <a:latin typeface="Calibri"/>
                <a:ea typeface="Calibri"/>
                <a:cs typeface="Calibri"/>
                <a:sym typeface="Calibri"/>
              </a:endParaRPr>
            </a:p>
          </p:txBody>
        </p:sp>
      </p:grpSp>
      <p:grpSp>
        <p:nvGrpSpPr>
          <p:cNvPr id="406" name="Google Shape;406;g32dd06205f7_0_6"/>
          <p:cNvGrpSpPr/>
          <p:nvPr/>
        </p:nvGrpSpPr>
        <p:grpSpPr>
          <a:xfrm>
            <a:off x="495967" y="2657719"/>
            <a:ext cx="5108600" cy="1805327"/>
            <a:chOff x="371975" y="2145688"/>
            <a:chExt cx="3831450" cy="1353995"/>
          </a:xfrm>
        </p:grpSpPr>
        <p:pic>
          <p:nvPicPr>
            <p:cNvPr id="407" name="Google Shape;407;g32dd06205f7_0_6"/>
            <p:cNvPicPr preferRelativeResize="0"/>
            <p:nvPr/>
          </p:nvPicPr>
          <p:blipFill rotWithShape="1">
            <a:blip r:embed="rId4">
              <a:alphaModFix/>
            </a:blip>
            <a:srcRect/>
            <a:stretch/>
          </p:blipFill>
          <p:spPr>
            <a:xfrm>
              <a:off x="371975" y="2355587"/>
              <a:ext cx="530700" cy="530675"/>
            </a:xfrm>
            <a:prstGeom prst="rect">
              <a:avLst/>
            </a:prstGeom>
            <a:noFill/>
            <a:ln>
              <a:noFill/>
            </a:ln>
          </p:spPr>
        </p:pic>
        <p:sp>
          <p:nvSpPr>
            <p:cNvPr id="408" name="Google Shape;408;g32dd06205f7_0_6"/>
            <p:cNvSpPr txBox="1"/>
            <p:nvPr/>
          </p:nvSpPr>
          <p:spPr>
            <a:xfrm>
              <a:off x="947825" y="2145688"/>
              <a:ext cx="3255600" cy="1353995"/>
            </a:xfrm>
            <a:prstGeom prst="rect">
              <a:avLst/>
            </a:prstGeom>
            <a:noFill/>
            <a:ln>
              <a:noFill/>
            </a:ln>
          </p:spPr>
          <p:txBody>
            <a:bodyPr spcFirstLastPara="1" wrap="square" lIns="121900" tIns="121900" rIns="121900" bIns="121900" anchor="t" anchorCtr="0">
              <a:spAutoFit/>
            </a:bodyPr>
            <a:lstStyle/>
            <a:p>
              <a:pPr>
                <a:buSzPts val="1900"/>
              </a:pPr>
              <a:r>
                <a:rPr lang="en-US" sz="2533">
                  <a:solidFill>
                    <a:schemeClr val="dk1"/>
                  </a:solidFill>
                  <a:latin typeface="Calibri"/>
                  <a:ea typeface="Calibri"/>
                  <a:cs typeface="Calibri"/>
                  <a:sym typeface="Calibri"/>
                </a:rPr>
                <a:t>City government </a:t>
              </a:r>
              <a:r>
                <a:rPr lang="en-US" sz="2533" b="1">
                  <a:solidFill>
                    <a:schemeClr val="dk1"/>
                  </a:solidFill>
                  <a:latin typeface="Calibri"/>
                  <a:ea typeface="Calibri"/>
                  <a:cs typeface="Calibri"/>
                  <a:sym typeface="Calibri"/>
                </a:rPr>
                <a:t>doing preventative maintenance of water mains </a:t>
              </a:r>
              <a:r>
                <a:rPr lang="en-US" sz="2533" b="1">
                  <a:solidFill>
                    <a:srgbClr val="1155CC"/>
                  </a:solidFill>
                  <a:latin typeface="Calibri"/>
                  <a:ea typeface="Calibri"/>
                  <a:cs typeface="Calibri"/>
                  <a:sym typeface="Calibri"/>
                </a:rPr>
                <a:t>to prevent breaks</a:t>
              </a:r>
              <a:endParaRPr sz="2533" b="1">
                <a:solidFill>
                  <a:srgbClr val="1155CC"/>
                </a:solidFill>
                <a:latin typeface="Calibri"/>
                <a:ea typeface="Calibri"/>
                <a:cs typeface="Calibri"/>
                <a:sym typeface="Calibri"/>
              </a:endParaRPr>
            </a:p>
          </p:txBody>
        </p:sp>
      </p:grpSp>
      <p:grpSp>
        <p:nvGrpSpPr>
          <p:cNvPr id="409" name="Google Shape;409;g32dd06205f7_0_6"/>
          <p:cNvGrpSpPr/>
          <p:nvPr/>
        </p:nvGrpSpPr>
        <p:grpSpPr>
          <a:xfrm>
            <a:off x="6670334" y="1781867"/>
            <a:ext cx="5383533" cy="1805327"/>
            <a:chOff x="5002750" y="1336400"/>
            <a:chExt cx="4037650" cy="1353995"/>
          </a:xfrm>
        </p:grpSpPr>
        <p:pic>
          <p:nvPicPr>
            <p:cNvPr id="410" name="Google Shape;410;g32dd06205f7_0_6"/>
            <p:cNvPicPr preferRelativeResize="0"/>
            <p:nvPr/>
          </p:nvPicPr>
          <p:blipFill rotWithShape="1">
            <a:blip r:embed="rId5">
              <a:alphaModFix/>
            </a:blip>
            <a:srcRect/>
            <a:stretch/>
          </p:blipFill>
          <p:spPr>
            <a:xfrm>
              <a:off x="5002750" y="1569626"/>
              <a:ext cx="431121" cy="431100"/>
            </a:xfrm>
            <a:prstGeom prst="rect">
              <a:avLst/>
            </a:prstGeom>
            <a:noFill/>
            <a:ln>
              <a:noFill/>
            </a:ln>
          </p:spPr>
        </p:pic>
        <p:sp>
          <p:nvSpPr>
            <p:cNvPr id="411" name="Google Shape;411;g32dd06205f7_0_6"/>
            <p:cNvSpPr txBox="1"/>
            <p:nvPr/>
          </p:nvSpPr>
          <p:spPr>
            <a:xfrm>
              <a:off x="5492600" y="1336400"/>
              <a:ext cx="3547800" cy="1353995"/>
            </a:xfrm>
            <a:prstGeom prst="rect">
              <a:avLst/>
            </a:prstGeom>
            <a:noFill/>
            <a:ln>
              <a:noFill/>
            </a:ln>
          </p:spPr>
          <p:txBody>
            <a:bodyPr spcFirstLastPara="1" wrap="square" lIns="121900" tIns="121900" rIns="121900" bIns="121900" anchor="t" anchorCtr="0">
              <a:spAutoFit/>
            </a:bodyPr>
            <a:lstStyle/>
            <a:p>
              <a:pPr>
                <a:buSzPts val="1900"/>
              </a:pPr>
              <a:r>
                <a:rPr lang="en-US" sz="2533">
                  <a:solidFill>
                    <a:schemeClr val="dk1"/>
                  </a:solidFill>
                  <a:latin typeface="Calibri"/>
                  <a:ea typeface="Calibri"/>
                  <a:cs typeface="Calibri"/>
                  <a:sym typeface="Calibri"/>
                </a:rPr>
                <a:t>A school system </a:t>
              </a:r>
              <a:r>
                <a:rPr lang="en-US" sz="2533" b="1">
                  <a:solidFill>
                    <a:schemeClr val="dk1"/>
                  </a:solidFill>
                  <a:latin typeface="Calibri"/>
                  <a:ea typeface="Calibri"/>
                  <a:cs typeface="Calibri"/>
                  <a:sym typeface="Calibri"/>
                </a:rPr>
                <a:t>enrolling students in after-school programs </a:t>
              </a:r>
              <a:r>
                <a:rPr lang="en-US" sz="2533" b="1">
                  <a:solidFill>
                    <a:srgbClr val="1155CC"/>
                  </a:solidFill>
                  <a:latin typeface="Calibri"/>
                  <a:ea typeface="Calibri"/>
                  <a:cs typeface="Calibri"/>
                  <a:sym typeface="Calibri"/>
                </a:rPr>
                <a:t>to support them graduate on time</a:t>
              </a:r>
              <a:r>
                <a:rPr lang="en-US" sz="2533" b="1">
                  <a:solidFill>
                    <a:schemeClr val="dk1"/>
                  </a:solidFill>
                  <a:latin typeface="Calibri"/>
                  <a:ea typeface="Calibri"/>
                  <a:cs typeface="Calibri"/>
                  <a:sym typeface="Calibri"/>
                </a:rPr>
                <a:t> </a:t>
              </a:r>
              <a:endParaRPr sz="2533" b="1">
                <a:solidFill>
                  <a:srgbClr val="1155CC"/>
                </a:solidFill>
                <a:latin typeface="Calibri"/>
                <a:ea typeface="Calibri"/>
                <a:cs typeface="Calibri"/>
                <a:sym typeface="Calibri"/>
              </a:endParaRPr>
            </a:p>
          </p:txBody>
        </p:sp>
      </p:grpSp>
      <p:grpSp>
        <p:nvGrpSpPr>
          <p:cNvPr id="412" name="Google Shape;412;g32dd06205f7_0_6"/>
          <p:cNvGrpSpPr/>
          <p:nvPr/>
        </p:nvGrpSpPr>
        <p:grpSpPr>
          <a:xfrm>
            <a:off x="431970" y="4324601"/>
            <a:ext cx="5274197" cy="1415540"/>
            <a:chOff x="323977" y="3395850"/>
            <a:chExt cx="3955648" cy="1061655"/>
          </a:xfrm>
        </p:grpSpPr>
        <p:pic>
          <p:nvPicPr>
            <p:cNvPr id="413" name="Google Shape;413;g32dd06205f7_0_6"/>
            <p:cNvPicPr preferRelativeResize="0"/>
            <p:nvPr/>
          </p:nvPicPr>
          <p:blipFill rotWithShape="1">
            <a:blip r:embed="rId6">
              <a:alphaModFix/>
            </a:blip>
            <a:srcRect/>
            <a:stretch/>
          </p:blipFill>
          <p:spPr>
            <a:xfrm>
              <a:off x="323977" y="3588875"/>
              <a:ext cx="626700" cy="626700"/>
            </a:xfrm>
            <a:prstGeom prst="rect">
              <a:avLst/>
            </a:prstGeom>
            <a:noFill/>
            <a:ln>
              <a:noFill/>
            </a:ln>
          </p:spPr>
        </p:pic>
        <p:sp>
          <p:nvSpPr>
            <p:cNvPr id="414" name="Google Shape;414;g32dd06205f7_0_6"/>
            <p:cNvSpPr txBox="1"/>
            <p:nvPr/>
          </p:nvSpPr>
          <p:spPr>
            <a:xfrm>
              <a:off x="1024025" y="3395850"/>
              <a:ext cx="3255600" cy="1061655"/>
            </a:xfrm>
            <a:prstGeom prst="rect">
              <a:avLst/>
            </a:prstGeom>
            <a:noFill/>
            <a:ln>
              <a:noFill/>
            </a:ln>
          </p:spPr>
          <p:txBody>
            <a:bodyPr spcFirstLastPara="1" wrap="square" lIns="121900" tIns="121900" rIns="121900" bIns="121900" anchor="t" anchorCtr="0">
              <a:spAutoFit/>
            </a:bodyPr>
            <a:lstStyle/>
            <a:p>
              <a:pPr>
                <a:buSzPts val="1900"/>
              </a:pPr>
              <a:r>
                <a:rPr lang="en-US" sz="2533">
                  <a:solidFill>
                    <a:schemeClr val="dk1"/>
                  </a:solidFill>
                  <a:latin typeface="Calibri"/>
                  <a:ea typeface="Calibri"/>
                  <a:cs typeface="Calibri"/>
                  <a:sym typeface="Calibri"/>
                </a:rPr>
                <a:t>County mental health center </a:t>
              </a:r>
              <a:r>
                <a:rPr lang="en-US" sz="2533" b="1">
                  <a:solidFill>
                    <a:schemeClr val="dk1"/>
                  </a:solidFill>
                  <a:latin typeface="Calibri"/>
                  <a:ea typeface="Calibri"/>
                  <a:cs typeface="Calibri"/>
                  <a:sym typeface="Calibri"/>
                </a:rPr>
                <a:t>conducting mental health outreach </a:t>
              </a:r>
              <a:r>
                <a:rPr lang="en-US" sz="2533">
                  <a:solidFill>
                    <a:srgbClr val="1155CC"/>
                  </a:solidFill>
                  <a:latin typeface="Calibri"/>
                  <a:ea typeface="Calibri"/>
                  <a:cs typeface="Calibri"/>
                  <a:sym typeface="Calibri"/>
                </a:rPr>
                <a:t>to </a:t>
              </a:r>
              <a:r>
                <a:rPr lang="en-US" sz="2533" b="1">
                  <a:solidFill>
                    <a:srgbClr val="1155CC"/>
                  </a:solidFill>
                  <a:latin typeface="Calibri"/>
                  <a:ea typeface="Calibri"/>
                  <a:cs typeface="Calibri"/>
                  <a:sym typeface="Calibri"/>
                </a:rPr>
                <a:t>prevent crises</a:t>
              </a:r>
              <a:endParaRPr sz="2533" b="1">
                <a:solidFill>
                  <a:srgbClr val="1155CC"/>
                </a:solidFill>
                <a:latin typeface="Calibri"/>
                <a:ea typeface="Calibri"/>
                <a:cs typeface="Calibri"/>
                <a:sym typeface="Calibri"/>
              </a:endParaRPr>
            </a:p>
          </p:txBody>
        </p:sp>
      </p:grpSp>
      <p:grpSp>
        <p:nvGrpSpPr>
          <p:cNvPr id="415" name="Google Shape;415;g32dd06205f7_0_6"/>
          <p:cNvGrpSpPr/>
          <p:nvPr/>
        </p:nvGrpSpPr>
        <p:grpSpPr>
          <a:xfrm>
            <a:off x="6655900" y="3577867"/>
            <a:ext cx="5002400" cy="1415540"/>
            <a:chOff x="4915725" y="2835800"/>
            <a:chExt cx="3751800" cy="1061655"/>
          </a:xfrm>
        </p:grpSpPr>
        <p:pic>
          <p:nvPicPr>
            <p:cNvPr id="416" name="Google Shape;416;g32dd06205f7_0_6"/>
            <p:cNvPicPr preferRelativeResize="0"/>
            <p:nvPr/>
          </p:nvPicPr>
          <p:blipFill rotWithShape="1">
            <a:blip r:embed="rId7">
              <a:alphaModFix/>
            </a:blip>
            <a:srcRect/>
            <a:stretch/>
          </p:blipFill>
          <p:spPr>
            <a:xfrm>
              <a:off x="4915725" y="2972450"/>
              <a:ext cx="496200" cy="496200"/>
            </a:xfrm>
            <a:prstGeom prst="rect">
              <a:avLst/>
            </a:prstGeom>
            <a:noFill/>
            <a:ln>
              <a:noFill/>
            </a:ln>
          </p:spPr>
        </p:pic>
        <p:sp>
          <p:nvSpPr>
            <p:cNvPr id="417" name="Google Shape;417;g32dd06205f7_0_6"/>
            <p:cNvSpPr txBox="1"/>
            <p:nvPr/>
          </p:nvSpPr>
          <p:spPr>
            <a:xfrm>
              <a:off x="5411925" y="2835800"/>
              <a:ext cx="3255600" cy="1061655"/>
            </a:xfrm>
            <a:prstGeom prst="rect">
              <a:avLst/>
            </a:prstGeom>
            <a:noFill/>
            <a:ln>
              <a:noFill/>
            </a:ln>
          </p:spPr>
          <p:txBody>
            <a:bodyPr spcFirstLastPara="1" wrap="square" lIns="121900" tIns="121900" rIns="121900" bIns="121900" anchor="t" anchorCtr="0">
              <a:spAutoFit/>
            </a:bodyPr>
            <a:lstStyle/>
            <a:p>
              <a:pPr>
                <a:buSzPts val="1900"/>
              </a:pPr>
              <a:r>
                <a:rPr lang="en-US" sz="2533">
                  <a:solidFill>
                    <a:schemeClr val="dk1"/>
                  </a:solidFill>
                  <a:latin typeface="Calibri"/>
                  <a:ea typeface="Calibri"/>
                  <a:cs typeface="Calibri"/>
                  <a:sym typeface="Calibri"/>
                </a:rPr>
                <a:t>A nonprofit </a:t>
              </a:r>
              <a:r>
                <a:rPr lang="en-US" sz="2533" b="1">
                  <a:solidFill>
                    <a:schemeClr val="dk1"/>
                  </a:solidFill>
                  <a:latin typeface="Calibri"/>
                  <a:ea typeface="Calibri"/>
                  <a:cs typeface="Calibri"/>
                  <a:sym typeface="Calibri"/>
                </a:rPr>
                <a:t>sending targeted emails to potential donors </a:t>
              </a:r>
              <a:r>
                <a:rPr lang="en-US" sz="2533" b="1">
                  <a:solidFill>
                    <a:srgbClr val="1155CC"/>
                  </a:solidFill>
                  <a:latin typeface="Calibri"/>
                  <a:ea typeface="Calibri"/>
                  <a:cs typeface="Calibri"/>
                  <a:sym typeface="Calibri"/>
                </a:rPr>
                <a:t>to raise funds</a:t>
              </a:r>
              <a:endParaRPr sz="2533" b="1">
                <a:solidFill>
                  <a:srgbClr val="1155CC"/>
                </a:solidFill>
                <a:latin typeface="Calibri"/>
                <a:ea typeface="Calibri"/>
                <a:cs typeface="Calibri"/>
                <a:sym typeface="Calibri"/>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g32ce75db581_1_113"/>
          <p:cNvSpPr txBox="1">
            <a:spLocks noGrp="1"/>
          </p:cNvSpPr>
          <p:nvPr>
            <p:ph type="title"/>
          </p:nvPr>
        </p:nvSpPr>
        <p:spPr>
          <a:xfrm>
            <a:off x="0" y="0"/>
            <a:ext cx="12192000" cy="896000"/>
          </a:xfrm>
          <a:prstGeom prst="rect">
            <a:avLst/>
          </a:prstGeom>
          <a:noFill/>
          <a:ln>
            <a:noFill/>
          </a:ln>
        </p:spPr>
        <p:txBody>
          <a:bodyPr spcFirstLastPara="1" wrap="square" lIns="91400" tIns="91400" rIns="91400" bIns="91400" anchor="ctr" anchorCtr="0">
            <a:noAutofit/>
          </a:bodyPr>
          <a:lstStyle/>
          <a:p>
            <a:pPr algn="ctr"/>
            <a:r>
              <a:rPr lang="en-US" sz="4600">
                <a:solidFill>
                  <a:schemeClr val="lt1"/>
                </a:solidFill>
              </a:rPr>
              <a:t>Identifying actions that help achieve the goal</a:t>
            </a:r>
            <a:endParaRPr sz="4600"/>
          </a:p>
        </p:txBody>
      </p:sp>
      <p:sp>
        <p:nvSpPr>
          <p:cNvPr id="423" name="Google Shape;423;g32ce75db581_1_113"/>
          <p:cNvSpPr txBox="1">
            <a:spLocks noGrp="1"/>
          </p:cNvSpPr>
          <p:nvPr>
            <p:ph type="body" idx="1"/>
          </p:nvPr>
        </p:nvSpPr>
        <p:spPr>
          <a:xfrm>
            <a:off x="1599333" y="1479013"/>
            <a:ext cx="10197600" cy="5074800"/>
          </a:xfrm>
          <a:prstGeom prst="rect">
            <a:avLst/>
          </a:prstGeom>
          <a:noFill/>
          <a:ln>
            <a:noFill/>
          </a:ln>
        </p:spPr>
        <p:txBody>
          <a:bodyPr spcFirstLastPara="1" wrap="square" lIns="91400" tIns="91400" rIns="91400" bIns="91400" anchor="t" anchorCtr="0">
            <a:noAutofit/>
          </a:bodyPr>
          <a:lstStyle/>
          <a:p>
            <a:pPr marL="0" indent="0">
              <a:lnSpc>
                <a:spcPct val="100000"/>
              </a:lnSpc>
              <a:buNone/>
            </a:pPr>
            <a:r>
              <a:rPr lang="en-US" sz="2933" dirty="0">
                <a:solidFill>
                  <a:srgbClr val="000000"/>
                </a:solidFill>
              </a:rPr>
              <a:t>Enumerate the interventions the organization has access to</a:t>
            </a:r>
            <a:endParaRPr sz="2933" dirty="0">
              <a:solidFill>
                <a:srgbClr val="000000"/>
              </a:solidFill>
            </a:endParaRPr>
          </a:p>
          <a:p>
            <a:pPr marL="609585" indent="0">
              <a:lnSpc>
                <a:spcPct val="100000"/>
              </a:lnSpc>
              <a:buNone/>
            </a:pPr>
            <a:endParaRPr sz="3200" dirty="0">
              <a:solidFill>
                <a:srgbClr val="000000"/>
              </a:solidFill>
            </a:endParaRPr>
          </a:p>
          <a:p>
            <a:pPr marL="0" indent="0">
              <a:lnSpc>
                <a:spcPct val="100000"/>
              </a:lnSpc>
              <a:buNone/>
            </a:pPr>
            <a:r>
              <a:rPr lang="en-US" sz="2933" dirty="0">
                <a:solidFill>
                  <a:srgbClr val="000000"/>
                </a:solidFill>
              </a:rPr>
              <a:t>Identify how those actions/interventions impact the identified goals </a:t>
            </a:r>
            <a:endParaRPr sz="2933" dirty="0">
              <a:solidFill>
                <a:srgbClr val="000000"/>
              </a:solidFill>
            </a:endParaRPr>
          </a:p>
          <a:p>
            <a:pPr marL="609585" indent="0">
              <a:lnSpc>
                <a:spcPct val="100000"/>
              </a:lnSpc>
              <a:buNone/>
            </a:pPr>
            <a:endParaRPr sz="3200" dirty="0">
              <a:solidFill>
                <a:srgbClr val="000000"/>
              </a:solidFill>
            </a:endParaRPr>
          </a:p>
          <a:p>
            <a:pPr marL="0" indent="0">
              <a:lnSpc>
                <a:spcPct val="100000"/>
              </a:lnSpc>
              <a:buNone/>
            </a:pPr>
            <a:r>
              <a:rPr lang="en-US" sz="2933" dirty="0">
                <a:solidFill>
                  <a:srgbClr val="000000"/>
                </a:solidFill>
              </a:rPr>
              <a:t>Get deeper into each action</a:t>
            </a:r>
            <a:endParaRPr sz="2933" dirty="0">
              <a:solidFill>
                <a:srgbClr val="000000"/>
              </a:solidFill>
            </a:endParaRPr>
          </a:p>
          <a:p>
            <a:pPr marL="609585" indent="-440256">
              <a:lnSpc>
                <a:spcPct val="100000"/>
              </a:lnSpc>
              <a:buSzPts val="1600"/>
              <a:buFont typeface="Calibri"/>
              <a:buChar char="●"/>
            </a:pPr>
            <a:r>
              <a:rPr lang="en-US" sz="2133" dirty="0"/>
              <a:t>Who is taking the action</a:t>
            </a:r>
            <a:r>
              <a:rPr lang="en-US" sz="2133" dirty="0">
                <a:latin typeface="Calibri"/>
                <a:ea typeface="Calibri"/>
                <a:cs typeface="Calibri"/>
                <a:sym typeface="Calibri"/>
              </a:rPr>
              <a:t>?</a:t>
            </a:r>
            <a:endParaRPr sz="2133" dirty="0">
              <a:latin typeface="Calibri"/>
              <a:ea typeface="Calibri"/>
              <a:cs typeface="Calibri"/>
              <a:sym typeface="Calibri"/>
            </a:endParaRPr>
          </a:p>
          <a:p>
            <a:pPr marL="609585" indent="-440256">
              <a:lnSpc>
                <a:spcPct val="100000"/>
              </a:lnSpc>
              <a:buSzPts val="1600"/>
            </a:pPr>
            <a:r>
              <a:rPr lang="en-US" sz="2133" dirty="0"/>
              <a:t>Is this something they already do? or setting up something new?</a:t>
            </a:r>
            <a:endParaRPr sz="2133" dirty="0"/>
          </a:p>
          <a:p>
            <a:pPr marL="609585" indent="-440256">
              <a:lnSpc>
                <a:spcPct val="100000"/>
              </a:lnSpc>
              <a:buSzPts val="1600"/>
              <a:buFont typeface="Calibri"/>
              <a:buChar char="●"/>
            </a:pPr>
            <a:r>
              <a:rPr lang="en-US" sz="2133" dirty="0"/>
              <a:t>Who is impacted by the action?</a:t>
            </a:r>
            <a:r>
              <a:rPr lang="en-US" sz="2133" dirty="0">
                <a:latin typeface="Calibri"/>
                <a:ea typeface="Calibri"/>
                <a:cs typeface="Calibri"/>
                <a:sym typeface="Calibri"/>
              </a:rPr>
              <a:t> </a:t>
            </a:r>
            <a:endParaRPr sz="2133" dirty="0"/>
          </a:p>
          <a:p>
            <a:pPr marL="609585" indent="-440256">
              <a:lnSpc>
                <a:spcPct val="100000"/>
              </a:lnSpc>
              <a:buSzPts val="1600"/>
            </a:pPr>
            <a:r>
              <a:rPr lang="en-US" sz="2133" dirty="0"/>
              <a:t>Are there any resource constraints? </a:t>
            </a:r>
            <a:endParaRPr sz="2133" dirty="0"/>
          </a:p>
          <a:p>
            <a:pPr marL="609585" indent="-440256">
              <a:lnSpc>
                <a:spcPct val="100000"/>
              </a:lnSpc>
              <a:buSzPts val="1600"/>
            </a:pPr>
            <a:r>
              <a:rPr lang="en-US" sz="2133" dirty="0"/>
              <a:t>Ethical issues? </a:t>
            </a:r>
            <a:endParaRPr sz="2133" dirty="0"/>
          </a:p>
        </p:txBody>
      </p:sp>
      <p:pic>
        <p:nvPicPr>
          <p:cNvPr id="424" name="Google Shape;424;g32ce75db581_1_113"/>
          <p:cNvPicPr preferRelativeResize="0"/>
          <p:nvPr/>
        </p:nvPicPr>
        <p:blipFill rotWithShape="1">
          <a:blip r:embed="rId3">
            <a:alphaModFix/>
          </a:blip>
          <a:srcRect/>
          <a:stretch/>
        </p:blipFill>
        <p:spPr>
          <a:xfrm>
            <a:off x="626533" y="1479013"/>
            <a:ext cx="707867" cy="707867"/>
          </a:xfrm>
          <a:prstGeom prst="rect">
            <a:avLst/>
          </a:prstGeom>
          <a:noFill/>
          <a:ln>
            <a:noFill/>
          </a:ln>
        </p:spPr>
      </p:pic>
      <p:pic>
        <p:nvPicPr>
          <p:cNvPr id="425" name="Google Shape;425;g32ce75db581_1_113"/>
          <p:cNvPicPr preferRelativeResize="0"/>
          <p:nvPr/>
        </p:nvPicPr>
        <p:blipFill rotWithShape="1">
          <a:blip r:embed="rId4">
            <a:alphaModFix/>
          </a:blip>
          <a:srcRect/>
          <a:stretch/>
        </p:blipFill>
        <p:spPr>
          <a:xfrm>
            <a:off x="562583" y="2673231"/>
            <a:ext cx="707867" cy="707867"/>
          </a:xfrm>
          <a:prstGeom prst="rect">
            <a:avLst/>
          </a:prstGeom>
          <a:noFill/>
          <a:ln>
            <a:noFill/>
          </a:ln>
        </p:spPr>
      </p:pic>
      <p:pic>
        <p:nvPicPr>
          <p:cNvPr id="426" name="Google Shape;426;g32ce75db581_1_113"/>
          <p:cNvPicPr preferRelativeResize="0"/>
          <p:nvPr/>
        </p:nvPicPr>
        <p:blipFill rotWithShape="1">
          <a:blip r:embed="rId3">
            <a:alphaModFix/>
          </a:blip>
          <a:srcRect/>
          <a:stretch/>
        </p:blipFill>
        <p:spPr>
          <a:xfrm>
            <a:off x="626533" y="3867447"/>
            <a:ext cx="707867" cy="70786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F2A94-A63F-6149-AA28-2E35B60E3D3E}"/>
              </a:ext>
            </a:extLst>
          </p:cNvPr>
          <p:cNvSpPr>
            <a:spLocks noGrp="1"/>
          </p:cNvSpPr>
          <p:nvPr>
            <p:ph type="title"/>
          </p:nvPr>
        </p:nvSpPr>
        <p:spPr/>
        <p:txBody>
          <a:bodyPr/>
          <a:lstStyle/>
          <a:p>
            <a:endParaRPr lang="en-US"/>
          </a:p>
        </p:txBody>
      </p:sp>
      <p:graphicFrame>
        <p:nvGraphicFramePr>
          <p:cNvPr id="3" name="Diagram 2">
            <a:extLst>
              <a:ext uri="{FF2B5EF4-FFF2-40B4-BE49-F238E27FC236}">
                <a16:creationId xmlns:a16="http://schemas.microsoft.com/office/drawing/2014/main" id="{8E902576-68A9-6E48-B0FE-5B1889953DC8}"/>
              </a:ext>
            </a:extLst>
          </p:cNvPr>
          <p:cNvGraphicFramePr/>
          <p:nvPr/>
        </p:nvGraphicFramePr>
        <p:xfrm>
          <a:off x="180467" y="0"/>
          <a:ext cx="117764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E2C99BF2-C81A-5246-89D3-E49BCDCAD699}"/>
              </a:ext>
            </a:extLst>
          </p:cNvPr>
          <p:cNvSpPr/>
          <p:nvPr/>
        </p:nvSpPr>
        <p:spPr>
          <a:xfrm>
            <a:off x="42040" y="221768"/>
            <a:ext cx="2534195" cy="1789611"/>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68580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431"/>
        <p:cNvGrpSpPr/>
        <p:nvPr/>
      </p:nvGrpSpPr>
      <p:grpSpPr>
        <a:xfrm>
          <a:off x="0" y="0"/>
          <a:ext cx="0" cy="0"/>
          <a:chOff x="0" y="0"/>
          <a:chExt cx="0" cy="0"/>
        </a:xfrm>
      </p:grpSpPr>
      <p:sp>
        <p:nvSpPr>
          <p:cNvPr id="432" name="Google Shape;432;g32d3355825c_0_6"/>
          <p:cNvSpPr/>
          <p:nvPr/>
        </p:nvSpPr>
        <p:spPr>
          <a:xfrm>
            <a:off x="107967" y="977533"/>
            <a:ext cx="2685200" cy="3484400"/>
          </a:xfrm>
          <a:prstGeom prst="roundRect">
            <a:avLst>
              <a:gd name="adj" fmla="val 347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433" name="Google Shape;433;g32d3355825c_0_6"/>
          <p:cNvSpPr txBox="1"/>
          <p:nvPr/>
        </p:nvSpPr>
        <p:spPr>
          <a:xfrm>
            <a:off x="186367" y="1110467"/>
            <a:ext cx="2606800" cy="3181151"/>
          </a:xfrm>
          <a:prstGeom prst="rect">
            <a:avLst/>
          </a:prstGeom>
          <a:noFill/>
          <a:ln>
            <a:noFill/>
          </a:ln>
        </p:spPr>
        <p:txBody>
          <a:bodyPr spcFirstLastPara="1" wrap="square" lIns="121900" tIns="121900" rIns="121900" bIns="121900" anchor="t" anchorCtr="0">
            <a:spAutoFit/>
          </a:bodyPr>
          <a:lstStyle/>
          <a:p>
            <a:pPr>
              <a:buSzPts val="1200"/>
            </a:pPr>
            <a:r>
              <a:rPr lang="en-US" sz="1467">
                <a:solidFill>
                  <a:schemeClr val="dk1"/>
                </a:solidFill>
                <a:latin typeface="Calibri"/>
                <a:ea typeface="Calibri"/>
                <a:cs typeface="Calibri"/>
                <a:sym typeface="Calibri"/>
              </a:rPr>
              <a:t>Prevent homelessness among tenants facing eviction </a:t>
            </a:r>
            <a:endParaRPr sz="1467">
              <a:solidFill>
                <a:schemeClr val="dk1"/>
              </a:solidFill>
              <a:latin typeface="Calibri"/>
              <a:ea typeface="Calibri"/>
              <a:cs typeface="Calibri"/>
              <a:sym typeface="Calibri"/>
            </a:endParaRPr>
          </a:p>
          <a:p>
            <a:pPr>
              <a:buSzPts val="1200"/>
            </a:pPr>
            <a:endParaRPr sz="1467">
              <a:solidFill>
                <a:schemeClr val="dk1"/>
              </a:solidFill>
              <a:latin typeface="Calibri"/>
              <a:ea typeface="Calibri"/>
              <a:cs typeface="Calibri"/>
              <a:sym typeface="Calibri"/>
            </a:endParaRPr>
          </a:p>
          <a:p>
            <a:pPr>
              <a:buClr>
                <a:schemeClr val="dk1"/>
              </a:buClr>
              <a:buSzPts val="200"/>
            </a:pPr>
            <a:r>
              <a:rPr lang="en-US" sz="1467" b="1">
                <a:solidFill>
                  <a:srgbClr val="1155CC"/>
                </a:solidFill>
                <a:latin typeface="Calibri"/>
                <a:ea typeface="Calibri"/>
                <a:cs typeface="Calibri"/>
                <a:sym typeface="Calibri"/>
              </a:rPr>
              <a:t>Efficiency: </a:t>
            </a:r>
            <a:r>
              <a:rPr lang="en-US" sz="1467">
                <a:solidFill>
                  <a:schemeClr val="dk1"/>
                </a:solidFill>
                <a:latin typeface="Calibri"/>
                <a:ea typeface="Calibri"/>
                <a:cs typeface="Calibri"/>
                <a:sym typeface="Calibri"/>
              </a:rPr>
              <a:t>Maximize allocation of resources  to individuals who will be homeless</a:t>
            </a:r>
            <a:endParaRPr sz="1467">
              <a:solidFill>
                <a:schemeClr val="dk1"/>
              </a:solidFill>
              <a:latin typeface="Calibri"/>
              <a:ea typeface="Calibri"/>
              <a:cs typeface="Calibri"/>
              <a:sym typeface="Calibri"/>
            </a:endParaRPr>
          </a:p>
          <a:p>
            <a:pPr>
              <a:buSzPts val="1200"/>
            </a:pPr>
            <a:endParaRPr sz="1467">
              <a:solidFill>
                <a:schemeClr val="dk1"/>
              </a:solidFill>
              <a:latin typeface="Calibri"/>
              <a:ea typeface="Calibri"/>
              <a:cs typeface="Calibri"/>
              <a:sym typeface="Calibri"/>
            </a:endParaRPr>
          </a:p>
          <a:p>
            <a:pPr>
              <a:buClr>
                <a:schemeClr val="dk1"/>
              </a:buClr>
              <a:buSzPts val="200"/>
            </a:pPr>
            <a:r>
              <a:rPr lang="en-US" sz="1467" b="1">
                <a:solidFill>
                  <a:srgbClr val="1155CC"/>
                </a:solidFill>
                <a:latin typeface="Calibri"/>
                <a:ea typeface="Calibri"/>
                <a:cs typeface="Calibri"/>
                <a:sym typeface="Calibri"/>
              </a:rPr>
              <a:t>Effectiveness: </a:t>
            </a:r>
            <a:r>
              <a:rPr lang="en-US" sz="1467">
                <a:solidFill>
                  <a:schemeClr val="dk1"/>
                </a:solidFill>
                <a:latin typeface="Calibri"/>
                <a:ea typeface="Calibri"/>
                <a:cs typeface="Calibri"/>
                <a:sym typeface="Calibri"/>
              </a:rPr>
              <a:t>Minimize homelessness rate </a:t>
            </a:r>
            <a:endParaRPr sz="1467">
              <a:solidFill>
                <a:schemeClr val="dk1"/>
              </a:solidFill>
              <a:latin typeface="Calibri"/>
              <a:ea typeface="Calibri"/>
              <a:cs typeface="Calibri"/>
              <a:sym typeface="Calibri"/>
            </a:endParaRPr>
          </a:p>
          <a:p>
            <a:pPr>
              <a:buClr>
                <a:schemeClr val="dk1"/>
              </a:buClr>
              <a:buSzPts val="200"/>
            </a:pPr>
            <a:endParaRPr sz="1467">
              <a:solidFill>
                <a:schemeClr val="dk1"/>
              </a:solidFill>
              <a:latin typeface="Calibri"/>
              <a:ea typeface="Calibri"/>
              <a:cs typeface="Calibri"/>
              <a:sym typeface="Calibri"/>
            </a:endParaRPr>
          </a:p>
          <a:p>
            <a:pPr>
              <a:buClr>
                <a:schemeClr val="dk1"/>
              </a:buClr>
              <a:buSzPts val="200"/>
            </a:pPr>
            <a:r>
              <a:rPr lang="en-US" sz="1467" b="1">
                <a:solidFill>
                  <a:srgbClr val="1155CC"/>
                </a:solidFill>
                <a:latin typeface="Calibri"/>
                <a:ea typeface="Calibri"/>
                <a:cs typeface="Calibri"/>
                <a:sym typeface="Calibri"/>
              </a:rPr>
              <a:t>Equity: </a:t>
            </a:r>
            <a:r>
              <a:rPr lang="en-US" sz="1467">
                <a:solidFill>
                  <a:schemeClr val="dk1"/>
                </a:solidFill>
                <a:latin typeface="Calibri"/>
                <a:ea typeface="Calibri"/>
                <a:cs typeface="Calibri"/>
                <a:sym typeface="Calibri"/>
              </a:rPr>
              <a:t>Minimize disparities in homelessness rate across demographic groups</a:t>
            </a:r>
            <a:endParaRPr sz="1467">
              <a:solidFill>
                <a:schemeClr val="dk1"/>
              </a:solidFill>
              <a:latin typeface="Calibri"/>
              <a:ea typeface="Calibri"/>
              <a:cs typeface="Calibri"/>
              <a:sym typeface="Calibri"/>
            </a:endParaRPr>
          </a:p>
        </p:txBody>
      </p:sp>
      <p:grpSp>
        <p:nvGrpSpPr>
          <p:cNvPr id="434" name="Google Shape;434;g32d3355825c_0_6"/>
          <p:cNvGrpSpPr/>
          <p:nvPr/>
        </p:nvGrpSpPr>
        <p:grpSpPr>
          <a:xfrm>
            <a:off x="218884" y="822749"/>
            <a:ext cx="1354499" cy="352208"/>
            <a:chOff x="711898" y="8449650"/>
            <a:chExt cx="4876977" cy="1268150"/>
          </a:xfrm>
        </p:grpSpPr>
        <p:pic>
          <p:nvPicPr>
            <p:cNvPr id="435" name="Google Shape;435;g32d3355825c_0_6"/>
            <p:cNvPicPr preferRelativeResize="0"/>
            <p:nvPr/>
          </p:nvPicPr>
          <p:blipFill rotWithShape="1">
            <a:blip r:embed="rId3">
              <a:alphaModFix/>
            </a:blip>
            <a:srcRect/>
            <a:stretch/>
          </p:blipFill>
          <p:spPr>
            <a:xfrm>
              <a:off x="711898" y="8449650"/>
              <a:ext cx="1241650" cy="1241650"/>
            </a:xfrm>
            <a:prstGeom prst="rect">
              <a:avLst/>
            </a:prstGeom>
            <a:noFill/>
            <a:ln>
              <a:noFill/>
            </a:ln>
          </p:spPr>
        </p:pic>
        <p:sp>
          <p:nvSpPr>
            <p:cNvPr id="436" name="Google Shape;436;g32d3355825c_0_6"/>
            <p:cNvSpPr txBox="1"/>
            <p:nvPr/>
          </p:nvSpPr>
          <p:spPr>
            <a:xfrm>
              <a:off x="2262475" y="8482700"/>
              <a:ext cx="3326400" cy="12351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1C4587"/>
                  </a:solidFill>
                  <a:latin typeface="Lato"/>
                  <a:ea typeface="Lato"/>
                  <a:cs typeface="Lato"/>
                  <a:sym typeface="Lato"/>
                </a:rPr>
                <a:t>Goals</a:t>
              </a:r>
              <a:endParaRPr sz="2000" b="1">
                <a:solidFill>
                  <a:srgbClr val="1C4587"/>
                </a:solidFill>
                <a:latin typeface="Lato"/>
                <a:ea typeface="Lato"/>
                <a:cs typeface="Lato"/>
                <a:sym typeface="Lato"/>
              </a:endParaRPr>
            </a:p>
          </p:txBody>
        </p:sp>
      </p:grpSp>
      <p:sp>
        <p:nvSpPr>
          <p:cNvPr id="437" name="Google Shape;437;g32d3355825c_0_6"/>
          <p:cNvSpPr/>
          <p:nvPr/>
        </p:nvSpPr>
        <p:spPr>
          <a:xfrm>
            <a:off x="3520267" y="1507233"/>
            <a:ext cx="2041600" cy="2422000"/>
          </a:xfrm>
          <a:prstGeom prst="roundRect">
            <a:avLst>
              <a:gd name="adj" fmla="val 6971"/>
            </a:avLst>
          </a:prstGeom>
          <a:solidFill>
            <a:schemeClr val="l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438" name="Google Shape;438;g32d3355825c_0_6"/>
          <p:cNvSpPr txBox="1"/>
          <p:nvPr/>
        </p:nvSpPr>
        <p:spPr>
          <a:xfrm>
            <a:off x="3578933" y="1712067"/>
            <a:ext cx="1982800" cy="2215566"/>
          </a:xfrm>
          <a:prstGeom prst="rect">
            <a:avLst/>
          </a:prstGeom>
          <a:noFill/>
          <a:ln>
            <a:noFill/>
          </a:ln>
        </p:spPr>
        <p:txBody>
          <a:bodyPr spcFirstLastPara="1" wrap="square" lIns="121900" tIns="121900" rIns="121900" bIns="121900" anchor="t" anchorCtr="0">
            <a:spAutoFit/>
          </a:bodyPr>
          <a:lstStyle/>
          <a:p>
            <a:pPr>
              <a:buClr>
                <a:schemeClr val="dk1"/>
              </a:buClr>
              <a:buSzPts val="1200"/>
            </a:pPr>
            <a:r>
              <a:rPr lang="en-US" sz="2133">
                <a:solidFill>
                  <a:schemeClr val="dk1"/>
                </a:solidFill>
                <a:latin typeface="Calibri"/>
                <a:ea typeface="Calibri"/>
                <a:cs typeface="Calibri"/>
                <a:sym typeface="Calibri"/>
              </a:rPr>
              <a:t>Proactively conduct outreach and provide rental assistance funds</a:t>
            </a:r>
            <a:endParaRPr sz="2133">
              <a:solidFill>
                <a:schemeClr val="dk1"/>
              </a:solidFill>
              <a:latin typeface="Calibri"/>
              <a:ea typeface="Calibri"/>
              <a:cs typeface="Calibri"/>
              <a:sym typeface="Calibri"/>
            </a:endParaRPr>
          </a:p>
        </p:txBody>
      </p:sp>
      <p:grpSp>
        <p:nvGrpSpPr>
          <p:cNvPr id="439" name="Google Shape;439;g32d3355825c_0_6"/>
          <p:cNvGrpSpPr/>
          <p:nvPr/>
        </p:nvGrpSpPr>
        <p:grpSpPr>
          <a:xfrm>
            <a:off x="3697916" y="1353808"/>
            <a:ext cx="1668216" cy="402848"/>
            <a:chOff x="13690102" y="3913700"/>
            <a:chExt cx="5731387" cy="1266288"/>
          </a:xfrm>
        </p:grpSpPr>
        <p:pic>
          <p:nvPicPr>
            <p:cNvPr id="440" name="Google Shape;440;g32d3355825c_0_6"/>
            <p:cNvPicPr preferRelativeResize="0"/>
            <p:nvPr/>
          </p:nvPicPr>
          <p:blipFill rotWithShape="1">
            <a:blip r:embed="rId4">
              <a:alphaModFix/>
            </a:blip>
            <a:srcRect/>
            <a:stretch/>
          </p:blipFill>
          <p:spPr>
            <a:xfrm>
              <a:off x="13690102" y="3913700"/>
              <a:ext cx="1241646" cy="1241663"/>
            </a:xfrm>
            <a:prstGeom prst="rect">
              <a:avLst/>
            </a:prstGeom>
            <a:noFill/>
            <a:ln>
              <a:noFill/>
            </a:ln>
          </p:spPr>
        </p:pic>
        <p:sp>
          <p:nvSpPr>
            <p:cNvPr id="441" name="Google Shape;441;g32d3355825c_0_6"/>
            <p:cNvSpPr txBox="1"/>
            <p:nvPr/>
          </p:nvSpPr>
          <p:spPr>
            <a:xfrm>
              <a:off x="15183989" y="3944888"/>
              <a:ext cx="4237500" cy="12351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1C4587"/>
                  </a:solidFill>
                  <a:latin typeface="Lato"/>
                  <a:ea typeface="Lato"/>
                  <a:cs typeface="Lato"/>
                  <a:sym typeface="Lato"/>
                </a:rPr>
                <a:t>Actions</a:t>
              </a:r>
              <a:endParaRPr sz="2000" b="1">
                <a:solidFill>
                  <a:srgbClr val="1C4587"/>
                </a:solidFill>
                <a:latin typeface="Lato"/>
                <a:ea typeface="Lato"/>
                <a:cs typeface="Lato"/>
                <a:sym typeface="Lato"/>
              </a:endParaRPr>
            </a:p>
          </p:txBody>
        </p:sp>
      </p:grpSp>
      <p:sp>
        <p:nvSpPr>
          <p:cNvPr id="442" name="Google Shape;442;g32d3355825c_0_6"/>
          <p:cNvSpPr/>
          <p:nvPr/>
        </p:nvSpPr>
        <p:spPr>
          <a:xfrm>
            <a:off x="9631232" y="951000"/>
            <a:ext cx="2256800" cy="3168800"/>
          </a:xfrm>
          <a:prstGeom prst="roundRect">
            <a:avLst>
              <a:gd name="adj" fmla="val 6971"/>
            </a:avLst>
          </a:prstGeom>
          <a:noFill/>
          <a:ln w="9525" cap="flat" cmpd="sng">
            <a:solidFill>
              <a:srgbClr val="F3F3F3"/>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443" name="Google Shape;443;g32d3355825c_0_6"/>
          <p:cNvSpPr txBox="1"/>
          <p:nvPr/>
        </p:nvSpPr>
        <p:spPr>
          <a:xfrm>
            <a:off x="10264828" y="795751"/>
            <a:ext cx="654400" cy="3432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F3F3F3"/>
                </a:solidFill>
                <a:latin typeface="Lato"/>
                <a:ea typeface="Lato"/>
                <a:cs typeface="Lato"/>
                <a:sym typeface="Lato"/>
              </a:rPr>
              <a:t>Data</a:t>
            </a:r>
            <a:endParaRPr sz="2000" b="1">
              <a:solidFill>
                <a:srgbClr val="F3F3F3"/>
              </a:solidFill>
              <a:latin typeface="Lato"/>
              <a:ea typeface="Lato"/>
              <a:cs typeface="Lato"/>
              <a:sym typeface="Lato"/>
            </a:endParaRPr>
          </a:p>
        </p:txBody>
      </p:sp>
      <p:pic>
        <p:nvPicPr>
          <p:cNvPr id="444" name="Google Shape;444;g32d3355825c_0_6"/>
          <p:cNvPicPr preferRelativeResize="0"/>
          <p:nvPr/>
        </p:nvPicPr>
        <p:blipFill rotWithShape="1">
          <a:blip r:embed="rId5">
            <a:alphaModFix amt="20000"/>
          </a:blip>
          <a:srcRect/>
          <a:stretch/>
        </p:blipFill>
        <p:spPr>
          <a:xfrm>
            <a:off x="9862545" y="795751"/>
            <a:ext cx="342067" cy="377805"/>
          </a:xfrm>
          <a:prstGeom prst="rect">
            <a:avLst/>
          </a:prstGeom>
          <a:noFill/>
          <a:ln>
            <a:noFill/>
          </a:ln>
        </p:spPr>
      </p:pic>
      <p:sp>
        <p:nvSpPr>
          <p:cNvPr id="445" name="Google Shape;445;g32d3355825c_0_6"/>
          <p:cNvSpPr/>
          <p:nvPr/>
        </p:nvSpPr>
        <p:spPr>
          <a:xfrm>
            <a:off x="6456467" y="1305200"/>
            <a:ext cx="2528400" cy="2762000"/>
          </a:xfrm>
          <a:prstGeom prst="roundRect">
            <a:avLst>
              <a:gd name="adj" fmla="val 3072"/>
            </a:avLst>
          </a:prstGeom>
          <a:noFill/>
          <a:ln w="9525" cap="flat" cmpd="sng">
            <a:solidFill>
              <a:srgbClr val="F3F3F3"/>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grpSp>
        <p:nvGrpSpPr>
          <p:cNvPr id="446" name="Google Shape;446;g32d3355825c_0_6"/>
          <p:cNvGrpSpPr/>
          <p:nvPr/>
        </p:nvGrpSpPr>
        <p:grpSpPr>
          <a:xfrm>
            <a:off x="6698097" y="1153105"/>
            <a:ext cx="1549471" cy="364143"/>
            <a:chOff x="14343963" y="10178725"/>
            <a:chExt cx="5578987" cy="1311125"/>
          </a:xfrm>
        </p:grpSpPr>
        <p:pic>
          <p:nvPicPr>
            <p:cNvPr id="447" name="Google Shape;447;g32d3355825c_0_6"/>
            <p:cNvPicPr preferRelativeResize="0"/>
            <p:nvPr/>
          </p:nvPicPr>
          <p:blipFill rotWithShape="1">
            <a:blip r:embed="rId6">
              <a:alphaModFix amt="20000"/>
            </a:blip>
            <a:srcRect/>
            <a:stretch/>
          </p:blipFill>
          <p:spPr>
            <a:xfrm>
              <a:off x="14343963" y="10248200"/>
              <a:ext cx="1241650" cy="1241650"/>
            </a:xfrm>
            <a:prstGeom prst="rect">
              <a:avLst/>
            </a:prstGeom>
            <a:noFill/>
            <a:ln>
              <a:noFill/>
            </a:ln>
          </p:spPr>
        </p:pic>
        <p:sp>
          <p:nvSpPr>
            <p:cNvPr id="448" name="Google Shape;448;g32d3355825c_0_6"/>
            <p:cNvSpPr txBox="1"/>
            <p:nvPr/>
          </p:nvSpPr>
          <p:spPr>
            <a:xfrm>
              <a:off x="15685450" y="10178725"/>
              <a:ext cx="4237500" cy="12351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EFEFEF"/>
                  </a:solidFill>
                  <a:latin typeface="Lato"/>
                  <a:ea typeface="Lato"/>
                  <a:cs typeface="Lato"/>
                  <a:sym typeface="Lato"/>
                </a:rPr>
                <a:t>Analysis</a:t>
              </a:r>
              <a:endParaRPr sz="2000" b="1">
                <a:solidFill>
                  <a:srgbClr val="EFEFEF"/>
                </a:solidFill>
                <a:latin typeface="Lato"/>
                <a:ea typeface="Lato"/>
                <a:cs typeface="Lato"/>
                <a:sym typeface="Lato"/>
              </a:endParaRPr>
            </a:p>
          </p:txBody>
        </p:sp>
      </p:grpSp>
      <p:sp>
        <p:nvSpPr>
          <p:cNvPr id="449" name="Google Shape;449;g32d3355825c_0_6"/>
          <p:cNvSpPr/>
          <p:nvPr/>
        </p:nvSpPr>
        <p:spPr>
          <a:xfrm>
            <a:off x="175000" y="4557067"/>
            <a:ext cx="11842000" cy="2124400"/>
          </a:xfrm>
          <a:prstGeom prst="roundRect">
            <a:avLst>
              <a:gd name="adj" fmla="val 3419"/>
            </a:avLst>
          </a:prstGeom>
          <a:noFill/>
          <a:ln w="9525" cap="flat" cmpd="sng">
            <a:solidFill>
              <a:srgbClr val="F3F3F3"/>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450" name="Google Shape;450;g32d3355825c_0_6"/>
          <p:cNvSpPr txBox="1"/>
          <p:nvPr/>
        </p:nvSpPr>
        <p:spPr>
          <a:xfrm>
            <a:off x="3242252" y="4371928"/>
            <a:ext cx="2920000" cy="3516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F3F3F3"/>
                </a:solidFill>
                <a:latin typeface="Lato"/>
                <a:ea typeface="Lato"/>
                <a:cs typeface="Lato"/>
                <a:sym typeface="Lato"/>
              </a:rPr>
              <a:t>Ethical Considerations</a:t>
            </a:r>
            <a:endParaRPr sz="2000" b="1">
              <a:solidFill>
                <a:srgbClr val="F3F3F3"/>
              </a:solidFill>
              <a:latin typeface="Lato"/>
              <a:ea typeface="Lato"/>
              <a:cs typeface="Lato"/>
              <a:sym typeface="Lato"/>
            </a:endParaRPr>
          </a:p>
        </p:txBody>
      </p:sp>
      <p:sp>
        <p:nvSpPr>
          <p:cNvPr id="451" name="Google Shape;451;g32d3355825c_0_6"/>
          <p:cNvSpPr/>
          <p:nvPr/>
        </p:nvSpPr>
        <p:spPr>
          <a:xfrm>
            <a:off x="5901567" y="2513467"/>
            <a:ext cx="408000" cy="205600"/>
          </a:xfrm>
          <a:prstGeom prst="leftArrow">
            <a:avLst>
              <a:gd name="adj1" fmla="val 50000"/>
              <a:gd name="adj2" fmla="val 50000"/>
            </a:avLst>
          </a:prstGeom>
          <a:solidFill>
            <a:srgbClr val="F3F3F3"/>
          </a:solidFill>
          <a:ln w="9525" cap="flat" cmpd="sng">
            <a:solidFill>
              <a:srgbClr val="F3F3F3"/>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p>
        </p:txBody>
      </p:sp>
      <p:sp>
        <p:nvSpPr>
          <p:cNvPr id="452" name="Google Shape;452;g32d3355825c_0_6"/>
          <p:cNvSpPr/>
          <p:nvPr/>
        </p:nvSpPr>
        <p:spPr>
          <a:xfrm>
            <a:off x="9131633" y="2513467"/>
            <a:ext cx="408000" cy="205600"/>
          </a:xfrm>
          <a:prstGeom prst="leftArrow">
            <a:avLst>
              <a:gd name="adj1" fmla="val 50000"/>
              <a:gd name="adj2" fmla="val 50000"/>
            </a:avLst>
          </a:prstGeom>
          <a:solidFill>
            <a:srgbClr val="F3F3F3"/>
          </a:solidFill>
          <a:ln w="9525" cap="flat" cmpd="sng">
            <a:solidFill>
              <a:srgbClr val="F3F3F3"/>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p>
        </p:txBody>
      </p:sp>
      <p:sp>
        <p:nvSpPr>
          <p:cNvPr id="453" name="Google Shape;453;g32d3355825c_0_6"/>
          <p:cNvSpPr/>
          <p:nvPr/>
        </p:nvSpPr>
        <p:spPr>
          <a:xfrm>
            <a:off x="2955167" y="2513467"/>
            <a:ext cx="408000" cy="2056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p>
        </p:txBody>
      </p:sp>
      <p:sp>
        <p:nvSpPr>
          <p:cNvPr id="454" name="Google Shape;454;g32d3355825c_0_6"/>
          <p:cNvSpPr txBox="1"/>
          <p:nvPr/>
        </p:nvSpPr>
        <p:spPr>
          <a:xfrm>
            <a:off x="0" y="5867"/>
            <a:ext cx="12192000" cy="738623"/>
          </a:xfrm>
          <a:prstGeom prst="rect">
            <a:avLst/>
          </a:prstGeom>
          <a:solidFill>
            <a:srgbClr val="800000"/>
          </a:solidFill>
          <a:ln>
            <a:noFill/>
          </a:ln>
        </p:spPr>
        <p:txBody>
          <a:bodyPr spcFirstLastPara="1" wrap="square" lIns="121900" tIns="121900" rIns="121900" bIns="121900" anchor="t" anchorCtr="0">
            <a:spAutoFit/>
          </a:bodyPr>
          <a:lstStyle/>
          <a:p>
            <a:pPr algn="ctr">
              <a:buSzPts val="1700"/>
            </a:pPr>
            <a:r>
              <a:rPr lang="en-US" sz="3200" b="1">
                <a:solidFill>
                  <a:schemeClr val="lt1"/>
                </a:solidFill>
                <a:latin typeface="Lato"/>
                <a:ea typeface="Lato"/>
                <a:cs typeface="Lato"/>
                <a:sym typeface="Lato"/>
              </a:rPr>
              <a:t>Let’s revisit our rental assistance example</a:t>
            </a:r>
            <a:endParaRPr sz="2933">
              <a:solidFill>
                <a:schemeClr val="lt1"/>
              </a:solidFill>
              <a:latin typeface="Lato"/>
              <a:ea typeface="Lato"/>
              <a:cs typeface="Lato"/>
              <a:sym typeface="Lato"/>
            </a:endParaRPr>
          </a:p>
        </p:txBody>
      </p:sp>
      <p:sp>
        <p:nvSpPr>
          <p:cNvPr id="455" name="Google Shape;455;g32d3355825c_0_6"/>
          <p:cNvSpPr txBox="1"/>
          <p:nvPr/>
        </p:nvSpPr>
        <p:spPr>
          <a:xfrm>
            <a:off x="6096000" y="1047383"/>
            <a:ext cx="5826000" cy="4843337"/>
          </a:xfrm>
          <a:prstGeom prst="rect">
            <a:avLst/>
          </a:prstGeom>
          <a:solidFill>
            <a:srgbClr val="C9DAF8"/>
          </a:solidFill>
          <a:ln>
            <a:noFill/>
          </a:ln>
        </p:spPr>
        <p:txBody>
          <a:bodyPr spcFirstLastPara="1" wrap="square" lIns="121900" tIns="121900" rIns="121900" bIns="121900" anchor="t" anchorCtr="0">
            <a:spAutoFit/>
          </a:bodyPr>
          <a:lstStyle/>
          <a:p>
            <a:pPr>
              <a:buClr>
                <a:schemeClr val="dk1"/>
              </a:buClr>
              <a:buSzPts val="1100"/>
            </a:pPr>
            <a:r>
              <a:rPr lang="en-US" sz="1867" b="1" dirty="0">
                <a:solidFill>
                  <a:schemeClr val="dk1"/>
                </a:solidFill>
                <a:latin typeface="Calibri"/>
                <a:ea typeface="Calibri"/>
                <a:cs typeface="Calibri"/>
                <a:sym typeface="Calibri"/>
              </a:rPr>
              <a:t>Who is taking the action:</a:t>
            </a:r>
            <a:r>
              <a:rPr lang="en-US" sz="1867" dirty="0">
                <a:solidFill>
                  <a:schemeClr val="dk1"/>
                </a:solidFill>
                <a:latin typeface="Calibri"/>
                <a:ea typeface="Calibri"/>
                <a:cs typeface="Calibri"/>
                <a:sym typeface="Calibri"/>
              </a:rPr>
              <a:t> ACDHS and their partner organizations</a:t>
            </a:r>
            <a:endParaRPr sz="1867" dirty="0">
              <a:solidFill>
                <a:schemeClr val="dk1"/>
              </a:solidFill>
              <a:latin typeface="Calibri"/>
              <a:ea typeface="Calibri"/>
              <a:cs typeface="Calibri"/>
              <a:sym typeface="Calibri"/>
            </a:endParaRPr>
          </a:p>
          <a:p>
            <a:pPr>
              <a:buClr>
                <a:schemeClr val="dk1"/>
              </a:buClr>
              <a:buSzPts val="1100"/>
            </a:pPr>
            <a:endParaRPr sz="1867" dirty="0">
              <a:solidFill>
                <a:schemeClr val="dk1"/>
              </a:solidFill>
              <a:latin typeface="Calibri"/>
              <a:ea typeface="Calibri"/>
              <a:cs typeface="Calibri"/>
              <a:sym typeface="Calibri"/>
            </a:endParaRPr>
          </a:p>
          <a:p>
            <a:pPr>
              <a:buClr>
                <a:schemeClr val="dk1"/>
              </a:buClr>
              <a:buSzPts val="1100"/>
            </a:pPr>
            <a:r>
              <a:rPr lang="en-US" sz="1867" b="1" dirty="0">
                <a:solidFill>
                  <a:schemeClr val="dk1"/>
                </a:solidFill>
                <a:latin typeface="Calibri"/>
                <a:ea typeface="Calibri"/>
                <a:cs typeface="Calibri"/>
                <a:sym typeface="Calibri"/>
              </a:rPr>
              <a:t>Existing/New: </a:t>
            </a:r>
            <a:r>
              <a:rPr lang="en-US" sz="1867" dirty="0">
                <a:solidFill>
                  <a:schemeClr val="dk1"/>
                </a:solidFill>
                <a:latin typeface="Calibri"/>
                <a:ea typeface="Calibri"/>
                <a:cs typeface="Calibri"/>
                <a:sym typeface="Calibri"/>
              </a:rPr>
              <a:t>Rental assistance program is existing, but proactive outreach will be new</a:t>
            </a:r>
            <a:endParaRPr sz="1867" dirty="0">
              <a:solidFill>
                <a:schemeClr val="dk1"/>
              </a:solidFill>
              <a:latin typeface="Calibri"/>
              <a:ea typeface="Calibri"/>
              <a:cs typeface="Calibri"/>
              <a:sym typeface="Calibri"/>
            </a:endParaRPr>
          </a:p>
          <a:p>
            <a:pPr>
              <a:buClr>
                <a:schemeClr val="dk1"/>
              </a:buClr>
              <a:buSzPts val="1100"/>
            </a:pPr>
            <a:endParaRPr sz="1867" dirty="0">
              <a:solidFill>
                <a:schemeClr val="dk1"/>
              </a:solidFill>
              <a:latin typeface="Calibri"/>
              <a:ea typeface="Calibri"/>
              <a:cs typeface="Calibri"/>
              <a:sym typeface="Calibri"/>
            </a:endParaRPr>
          </a:p>
          <a:p>
            <a:pPr>
              <a:buClr>
                <a:schemeClr val="dk1"/>
              </a:buClr>
              <a:buSzPts val="1100"/>
            </a:pPr>
            <a:r>
              <a:rPr lang="en-US" sz="1867" b="1" dirty="0">
                <a:solidFill>
                  <a:schemeClr val="dk1"/>
                </a:solidFill>
                <a:latin typeface="Calibri"/>
                <a:ea typeface="Calibri"/>
                <a:cs typeface="Calibri"/>
                <a:sym typeface="Calibri"/>
              </a:rPr>
              <a:t>Who is impacted:</a:t>
            </a:r>
            <a:r>
              <a:rPr lang="en-US" sz="1867" dirty="0">
                <a:solidFill>
                  <a:schemeClr val="dk1"/>
                </a:solidFill>
                <a:latin typeface="Calibri"/>
                <a:ea typeface="Calibri"/>
                <a:cs typeface="Calibri"/>
                <a:sym typeface="Calibri"/>
              </a:rPr>
              <a:t> Individuals with eviction cases</a:t>
            </a:r>
            <a:endParaRPr sz="1867" dirty="0">
              <a:solidFill>
                <a:schemeClr val="dk1"/>
              </a:solidFill>
              <a:latin typeface="Calibri"/>
              <a:ea typeface="Calibri"/>
              <a:cs typeface="Calibri"/>
              <a:sym typeface="Calibri"/>
            </a:endParaRPr>
          </a:p>
          <a:p>
            <a:pPr>
              <a:buClr>
                <a:schemeClr val="dk1"/>
              </a:buClr>
              <a:buSzPts val="1100"/>
            </a:pPr>
            <a:endParaRPr sz="1867" b="1" dirty="0">
              <a:solidFill>
                <a:schemeClr val="dk1"/>
              </a:solidFill>
              <a:latin typeface="Calibri"/>
              <a:ea typeface="Calibri"/>
              <a:cs typeface="Calibri"/>
              <a:sym typeface="Calibri"/>
            </a:endParaRPr>
          </a:p>
          <a:p>
            <a:pPr>
              <a:buClr>
                <a:schemeClr val="dk1"/>
              </a:buClr>
              <a:buSzPts val="1100"/>
            </a:pPr>
            <a:r>
              <a:rPr lang="en-US" sz="1867" b="1" dirty="0">
                <a:solidFill>
                  <a:schemeClr val="dk1"/>
                </a:solidFill>
                <a:latin typeface="Calibri"/>
                <a:ea typeface="Calibri"/>
                <a:cs typeface="Calibri"/>
                <a:sym typeface="Calibri"/>
              </a:rPr>
              <a:t>Goals:</a:t>
            </a:r>
            <a:r>
              <a:rPr lang="en-US" sz="1867" dirty="0">
                <a:solidFill>
                  <a:schemeClr val="dk1"/>
                </a:solidFill>
                <a:latin typeface="Calibri"/>
                <a:ea typeface="Calibri"/>
                <a:cs typeface="Calibri"/>
                <a:sym typeface="Calibri"/>
              </a:rPr>
              <a:t> Connects to all three goals</a:t>
            </a:r>
            <a:endParaRPr sz="1867" dirty="0">
              <a:solidFill>
                <a:schemeClr val="dk1"/>
              </a:solidFill>
              <a:latin typeface="Calibri"/>
              <a:ea typeface="Calibri"/>
              <a:cs typeface="Calibri"/>
              <a:sym typeface="Calibri"/>
            </a:endParaRPr>
          </a:p>
          <a:p>
            <a:pPr>
              <a:buSzPts val="1600"/>
            </a:pPr>
            <a:endParaRPr sz="1867" b="1" dirty="0">
              <a:solidFill>
                <a:schemeClr val="dk1"/>
              </a:solidFill>
              <a:latin typeface="Calibri"/>
              <a:ea typeface="Calibri"/>
              <a:cs typeface="Calibri"/>
              <a:sym typeface="Calibri"/>
            </a:endParaRPr>
          </a:p>
          <a:p>
            <a:pPr>
              <a:buSzPts val="1600"/>
            </a:pPr>
            <a:r>
              <a:rPr lang="en-US" sz="1867" b="1" dirty="0">
                <a:solidFill>
                  <a:schemeClr val="dk1"/>
                </a:solidFill>
                <a:latin typeface="Calibri"/>
                <a:ea typeface="Calibri"/>
                <a:cs typeface="Calibri"/>
                <a:sym typeface="Calibri"/>
              </a:rPr>
              <a:t>Constraints:</a:t>
            </a:r>
            <a:r>
              <a:rPr lang="en-US" sz="1867" dirty="0">
                <a:solidFill>
                  <a:schemeClr val="dk1"/>
                </a:solidFill>
                <a:latin typeface="Calibri"/>
                <a:ea typeface="Calibri"/>
                <a:cs typeface="Calibri"/>
                <a:sym typeface="Calibri"/>
              </a:rPr>
              <a:t> Resources to reach ~30 individuals every week, Limited funds, no control over eligibility criteria</a:t>
            </a:r>
            <a:endParaRPr sz="1867" dirty="0">
              <a:solidFill>
                <a:schemeClr val="dk1"/>
              </a:solidFill>
              <a:latin typeface="Calibri"/>
              <a:ea typeface="Calibri"/>
              <a:cs typeface="Calibri"/>
              <a:sym typeface="Calibri"/>
            </a:endParaRPr>
          </a:p>
          <a:p>
            <a:pPr>
              <a:buSzPts val="1600"/>
            </a:pPr>
            <a:endParaRPr sz="1867" dirty="0">
              <a:solidFill>
                <a:schemeClr val="dk1"/>
              </a:solidFill>
              <a:latin typeface="Calibri"/>
              <a:ea typeface="Calibri"/>
              <a:cs typeface="Calibri"/>
              <a:sym typeface="Calibri"/>
            </a:endParaRPr>
          </a:p>
          <a:p>
            <a:pPr>
              <a:buSzPts val="1600"/>
            </a:pPr>
            <a:r>
              <a:rPr lang="en-US" sz="1867" b="1" dirty="0">
                <a:solidFill>
                  <a:schemeClr val="dk1"/>
                </a:solidFill>
                <a:latin typeface="Calibri"/>
                <a:ea typeface="Calibri"/>
                <a:cs typeface="Calibri"/>
                <a:sym typeface="Calibri"/>
              </a:rPr>
              <a:t>Ethical considerations: </a:t>
            </a:r>
            <a:r>
              <a:rPr lang="en-US" sz="1867" dirty="0">
                <a:solidFill>
                  <a:schemeClr val="dk1"/>
                </a:solidFill>
                <a:latin typeface="Calibri"/>
                <a:ea typeface="Calibri"/>
                <a:cs typeface="Calibri"/>
                <a:sym typeface="Calibri"/>
              </a:rPr>
              <a:t>Not reaching individuals at risk of homelessness, how to help at-risk individuals who are not eligible for rental assistance?</a:t>
            </a:r>
            <a:endParaRPr sz="1867" dirty="0">
              <a:solidFill>
                <a:schemeClr val="dk1"/>
              </a:solidFill>
              <a:latin typeface="Calibri"/>
              <a:ea typeface="Calibri"/>
              <a:cs typeface="Calibri"/>
              <a:sym typeface="Calibri"/>
            </a:endParaRPr>
          </a:p>
        </p:txBody>
      </p:sp>
      <p:cxnSp>
        <p:nvCxnSpPr>
          <p:cNvPr id="456" name="Google Shape;456;g32d3355825c_0_6"/>
          <p:cNvCxnSpPr>
            <a:cxnSpLocks/>
            <a:stCxn id="455" idx="1"/>
            <a:endCxn id="438" idx="3"/>
          </p:cNvCxnSpPr>
          <p:nvPr/>
        </p:nvCxnSpPr>
        <p:spPr>
          <a:xfrm rot="10800000">
            <a:off x="5561734" y="2819850"/>
            <a:ext cx="534267" cy="649202"/>
          </a:xfrm>
          <a:prstGeom prst="curvedConnector3">
            <a:avLst>
              <a:gd name="adj1" fmla="val 50000"/>
            </a:avLst>
          </a:prstGeom>
          <a:noFill/>
          <a:ln w="9525" cap="flat" cmpd="sng">
            <a:solidFill>
              <a:schemeClr val="dk2"/>
            </a:solidFill>
            <a:prstDash val="solid"/>
            <a:round/>
            <a:headEnd type="none" w="sm" len="sm"/>
            <a:tailEnd type="stealth" w="med" len="med"/>
          </a:ln>
        </p:spPr>
      </p:cxnSp>
      <p:pic>
        <p:nvPicPr>
          <p:cNvPr id="457" name="Google Shape;457;g32d3355825c_0_6"/>
          <p:cNvPicPr preferRelativeResize="0"/>
          <p:nvPr/>
        </p:nvPicPr>
        <p:blipFill rotWithShape="1">
          <a:blip r:embed="rId7">
            <a:alphaModFix/>
          </a:blip>
          <a:srcRect l="18744" t="19646" r="18668" b="19243"/>
          <a:stretch/>
        </p:blipFill>
        <p:spPr>
          <a:xfrm>
            <a:off x="182883" y="5101066"/>
            <a:ext cx="1426533" cy="1392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g32d3355825c_0_47"/>
          <p:cNvSpPr txBox="1">
            <a:spLocks noGrp="1"/>
          </p:cNvSpPr>
          <p:nvPr>
            <p:ph type="title"/>
          </p:nvPr>
        </p:nvSpPr>
        <p:spPr>
          <a:xfrm>
            <a:off x="0" y="0"/>
            <a:ext cx="12192000" cy="936400"/>
          </a:xfrm>
          <a:prstGeom prst="rect">
            <a:avLst/>
          </a:prstGeom>
          <a:noFill/>
          <a:ln>
            <a:noFill/>
          </a:ln>
        </p:spPr>
        <p:txBody>
          <a:bodyPr spcFirstLastPara="1" wrap="square" lIns="91400" tIns="91400" rIns="91400" bIns="91400" anchor="ctr" anchorCtr="0">
            <a:noAutofit/>
          </a:bodyPr>
          <a:lstStyle/>
          <a:p>
            <a:pPr algn="ctr"/>
            <a:r>
              <a:rPr lang="en-US" sz="4600">
                <a:solidFill>
                  <a:schemeClr val="lt1"/>
                </a:solidFill>
              </a:rPr>
              <a:t>Checklist to identify relevant actions</a:t>
            </a:r>
            <a:endParaRPr sz="4600"/>
          </a:p>
        </p:txBody>
      </p:sp>
      <p:sp>
        <p:nvSpPr>
          <p:cNvPr id="463" name="Google Shape;463;g32d3355825c_0_47"/>
          <p:cNvSpPr txBox="1"/>
          <p:nvPr/>
        </p:nvSpPr>
        <p:spPr>
          <a:xfrm>
            <a:off x="1083500" y="1616145"/>
            <a:ext cx="3247600" cy="615513"/>
          </a:xfrm>
          <a:prstGeom prst="rect">
            <a:avLst/>
          </a:prstGeom>
          <a:noFill/>
          <a:ln>
            <a:noFill/>
          </a:ln>
        </p:spPr>
        <p:txBody>
          <a:bodyPr spcFirstLastPara="1" wrap="square" lIns="121900" tIns="121900" rIns="121900" bIns="121900" anchor="t" anchorCtr="0">
            <a:spAutoFit/>
          </a:bodyPr>
          <a:lstStyle/>
          <a:p>
            <a:pPr algn="ctr">
              <a:buSzPts val="1800"/>
            </a:pPr>
            <a:r>
              <a:rPr lang="en-US" sz="2400">
                <a:solidFill>
                  <a:schemeClr val="dk1"/>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Is the action concrete? </a:t>
            </a:r>
            <a:endParaRPr sz="2400">
              <a:solidFill>
                <a:schemeClr val="dk1"/>
              </a:solidFill>
              <a:latin typeface="Calibri"/>
              <a:ea typeface="Calibri"/>
              <a:cs typeface="Calibri"/>
              <a:sym typeface="Calibri"/>
            </a:endParaRPr>
          </a:p>
        </p:txBody>
      </p:sp>
      <p:sp>
        <p:nvSpPr>
          <p:cNvPr id="464" name="Google Shape;464;g32d3355825c_0_47"/>
          <p:cNvSpPr txBox="1"/>
          <p:nvPr/>
        </p:nvSpPr>
        <p:spPr>
          <a:xfrm>
            <a:off x="1167267" y="3247045"/>
            <a:ext cx="3875600" cy="615513"/>
          </a:xfrm>
          <a:prstGeom prst="rect">
            <a:avLst/>
          </a:prstGeom>
          <a:noFill/>
          <a:ln>
            <a:noFill/>
          </a:ln>
        </p:spPr>
        <p:txBody>
          <a:bodyPr spcFirstLastPara="1" wrap="square" lIns="121900" tIns="121900" rIns="121900" bIns="121900" anchor="t" anchorCtr="0">
            <a:spAutoFit/>
          </a:bodyPr>
          <a:lstStyle/>
          <a:p>
            <a:pPr>
              <a:buSzPts val="1800"/>
            </a:pPr>
            <a:r>
              <a:rPr lang="en-US" sz="2400">
                <a:solidFill>
                  <a:schemeClr val="dk1"/>
                </a:solidFill>
                <a:latin typeface="Calibri"/>
                <a:ea typeface="Calibri"/>
                <a:cs typeface="Calibri"/>
                <a:sym typeface="Calibri"/>
              </a:rPr>
              <a:t>Does it connect to a goal? </a:t>
            </a:r>
            <a:endParaRPr sz="2400">
              <a:solidFill>
                <a:schemeClr val="dk1"/>
              </a:solidFill>
              <a:latin typeface="Calibri"/>
              <a:ea typeface="Calibri"/>
              <a:cs typeface="Calibri"/>
              <a:sym typeface="Calibri"/>
            </a:endParaRPr>
          </a:p>
        </p:txBody>
      </p:sp>
      <p:sp>
        <p:nvSpPr>
          <p:cNvPr id="465" name="Google Shape;465;g32d3355825c_0_47"/>
          <p:cNvSpPr txBox="1"/>
          <p:nvPr/>
        </p:nvSpPr>
        <p:spPr>
          <a:xfrm>
            <a:off x="374400" y="4127260"/>
            <a:ext cx="4066000" cy="615513"/>
          </a:xfrm>
          <a:prstGeom prst="rect">
            <a:avLst/>
          </a:prstGeom>
          <a:noFill/>
          <a:ln>
            <a:noFill/>
          </a:ln>
        </p:spPr>
        <p:txBody>
          <a:bodyPr spcFirstLastPara="1" wrap="square" lIns="121900" tIns="121900" rIns="121900" bIns="121900" anchor="t" anchorCtr="0">
            <a:spAutoFit/>
          </a:bodyPr>
          <a:lstStyle/>
          <a:p>
            <a:pPr>
              <a:buSzPts val="1800"/>
            </a:pPr>
            <a:endParaRPr sz="2400">
              <a:solidFill>
                <a:schemeClr val="dk1"/>
              </a:solidFill>
              <a:latin typeface="Calibri"/>
              <a:ea typeface="Calibri"/>
              <a:cs typeface="Calibri"/>
              <a:sym typeface="Calibri"/>
            </a:endParaRPr>
          </a:p>
        </p:txBody>
      </p:sp>
      <p:sp>
        <p:nvSpPr>
          <p:cNvPr id="466" name="Google Shape;466;g32d3355825c_0_47"/>
          <p:cNvSpPr txBox="1"/>
          <p:nvPr/>
        </p:nvSpPr>
        <p:spPr>
          <a:xfrm>
            <a:off x="7119833" y="1799361"/>
            <a:ext cx="4926000" cy="1292621"/>
          </a:xfrm>
          <a:prstGeom prst="rect">
            <a:avLst/>
          </a:prstGeom>
          <a:noFill/>
          <a:ln>
            <a:noFill/>
          </a:ln>
        </p:spPr>
        <p:txBody>
          <a:bodyPr spcFirstLastPara="1" wrap="square" lIns="121900" tIns="121900" rIns="121900" bIns="121900" anchor="t" anchorCtr="0">
            <a:spAutoFit/>
          </a:bodyPr>
          <a:lstStyle/>
          <a:p>
            <a:pPr>
              <a:buSzPts val="1800"/>
            </a:pPr>
            <a:r>
              <a:rPr lang="en-US" sz="2400">
                <a:solidFill>
                  <a:schemeClr val="dk1"/>
                </a:solidFill>
                <a:latin typeface="Calibri"/>
                <a:ea typeface="Calibri"/>
                <a:cs typeface="Calibri"/>
                <a:sym typeface="Calibri"/>
              </a:rPr>
              <a:t>Who/What is it performed on? What granularity?</a:t>
            </a:r>
            <a:r>
              <a:rPr lang="en-US" sz="2000">
                <a:solidFill>
                  <a:srgbClr val="666666"/>
                </a:solidFill>
                <a:latin typeface="Calibri"/>
                <a:ea typeface="Calibri"/>
                <a:cs typeface="Calibri"/>
                <a:sym typeface="Calibri"/>
              </a:rPr>
              <a:t> (e.g., performed on homes – individual homes vs all homes on a street)</a:t>
            </a:r>
            <a:endParaRPr sz="2000">
              <a:solidFill>
                <a:srgbClr val="666666"/>
              </a:solidFill>
              <a:latin typeface="Calibri"/>
              <a:ea typeface="Calibri"/>
              <a:cs typeface="Calibri"/>
              <a:sym typeface="Calibri"/>
            </a:endParaRPr>
          </a:p>
        </p:txBody>
      </p:sp>
      <p:sp>
        <p:nvSpPr>
          <p:cNvPr id="467" name="Google Shape;467;g32d3355825c_0_47"/>
          <p:cNvSpPr txBox="1"/>
          <p:nvPr/>
        </p:nvSpPr>
        <p:spPr>
          <a:xfrm>
            <a:off x="1020100" y="4211327"/>
            <a:ext cx="5444800" cy="2092840"/>
          </a:xfrm>
          <a:prstGeom prst="rect">
            <a:avLst/>
          </a:prstGeom>
          <a:noFill/>
          <a:ln>
            <a:noFill/>
          </a:ln>
        </p:spPr>
        <p:txBody>
          <a:bodyPr spcFirstLastPara="1" wrap="square" lIns="121900" tIns="121900" rIns="121900" bIns="121900" anchor="t" anchorCtr="0">
            <a:spAutoFit/>
          </a:bodyPr>
          <a:lstStyle/>
          <a:p>
            <a:pPr>
              <a:buSzPts val="1800"/>
            </a:pPr>
            <a:r>
              <a:rPr lang="en-US" sz="2400">
                <a:solidFill>
                  <a:schemeClr val="dk1"/>
                </a:solidFill>
                <a:latin typeface="Calibri"/>
                <a:ea typeface="Calibri"/>
                <a:cs typeface="Calibri"/>
                <a:sym typeface="Calibri"/>
              </a:rPr>
              <a:t>Who is taking the action? Does the org have control/influence over it? What information, if you gave it to the person taking the action, will improve the impact/goal?</a:t>
            </a:r>
            <a:endParaRPr sz="2400">
              <a:solidFill>
                <a:schemeClr val="dk1"/>
              </a:solidFill>
              <a:latin typeface="Calibri"/>
              <a:ea typeface="Calibri"/>
              <a:cs typeface="Calibri"/>
              <a:sym typeface="Calibri"/>
            </a:endParaRPr>
          </a:p>
        </p:txBody>
      </p:sp>
      <p:sp>
        <p:nvSpPr>
          <p:cNvPr id="468" name="Google Shape;468;g32d3355825c_0_47"/>
          <p:cNvSpPr txBox="1"/>
          <p:nvPr/>
        </p:nvSpPr>
        <p:spPr>
          <a:xfrm>
            <a:off x="7074500" y="3518494"/>
            <a:ext cx="4926000" cy="615513"/>
          </a:xfrm>
          <a:prstGeom prst="rect">
            <a:avLst/>
          </a:prstGeom>
          <a:noFill/>
          <a:ln>
            <a:noFill/>
          </a:ln>
        </p:spPr>
        <p:txBody>
          <a:bodyPr spcFirstLastPara="1" wrap="square" lIns="121900" tIns="121900" rIns="121900" bIns="121900" anchor="t" anchorCtr="0">
            <a:spAutoFit/>
          </a:bodyPr>
          <a:lstStyle/>
          <a:p>
            <a:pPr>
              <a:buSzPts val="1800"/>
            </a:pPr>
            <a:r>
              <a:rPr lang="en-US" sz="2400">
                <a:solidFill>
                  <a:schemeClr val="dk1"/>
                </a:solidFill>
                <a:latin typeface="Calibri"/>
                <a:ea typeface="Calibri"/>
                <a:cs typeface="Calibri"/>
                <a:sym typeface="Calibri"/>
              </a:rPr>
              <a:t>Have you considered ethical issues?</a:t>
            </a:r>
            <a:endParaRPr sz="2400">
              <a:solidFill>
                <a:schemeClr val="dk1"/>
              </a:solidFill>
              <a:latin typeface="Calibri"/>
              <a:ea typeface="Calibri"/>
              <a:cs typeface="Calibri"/>
              <a:sym typeface="Calibri"/>
            </a:endParaRPr>
          </a:p>
        </p:txBody>
      </p:sp>
      <p:sp>
        <p:nvSpPr>
          <p:cNvPr id="469" name="Google Shape;469;g32d3355825c_0_47"/>
          <p:cNvSpPr txBox="1"/>
          <p:nvPr/>
        </p:nvSpPr>
        <p:spPr>
          <a:xfrm>
            <a:off x="6956567" y="3886327"/>
            <a:ext cx="4926000" cy="1477287"/>
          </a:xfrm>
          <a:prstGeom prst="rect">
            <a:avLst/>
          </a:prstGeom>
          <a:noFill/>
          <a:ln>
            <a:noFill/>
          </a:ln>
        </p:spPr>
        <p:txBody>
          <a:bodyPr spcFirstLastPara="1" wrap="square" lIns="121900" tIns="121900" rIns="121900" bIns="121900" anchor="t" anchorCtr="0">
            <a:spAutoFit/>
          </a:bodyPr>
          <a:lstStyle/>
          <a:p>
            <a:pPr>
              <a:buSzPts val="1500"/>
            </a:pPr>
            <a:r>
              <a:rPr lang="en-US" sz="2000">
                <a:solidFill>
                  <a:srgbClr val="666666"/>
                </a:solidFill>
                <a:latin typeface="Calibri"/>
                <a:ea typeface="Calibri"/>
                <a:cs typeface="Calibri"/>
                <a:sym typeface="Calibri"/>
              </a:rPr>
              <a:t>e.g., any adverse consequences of acting on someone who do not need this intervention? Issues around excluding someone who needs the intervention?  </a:t>
            </a:r>
            <a:endParaRPr sz="2000">
              <a:solidFill>
                <a:srgbClr val="666666"/>
              </a:solidFill>
              <a:latin typeface="Calibri"/>
              <a:ea typeface="Calibri"/>
              <a:cs typeface="Calibri"/>
              <a:sym typeface="Calibri"/>
            </a:endParaRPr>
          </a:p>
        </p:txBody>
      </p:sp>
      <p:pic>
        <p:nvPicPr>
          <p:cNvPr id="470" name="Google Shape;470;g32d3355825c_0_47"/>
          <p:cNvPicPr preferRelativeResize="0"/>
          <p:nvPr/>
        </p:nvPicPr>
        <p:blipFill rotWithShape="1">
          <a:blip r:embed="rId3">
            <a:alphaModFix/>
          </a:blip>
          <a:srcRect/>
          <a:stretch/>
        </p:blipFill>
        <p:spPr>
          <a:xfrm>
            <a:off x="569534" y="1843828"/>
            <a:ext cx="566633" cy="566633"/>
          </a:xfrm>
          <a:prstGeom prst="rect">
            <a:avLst/>
          </a:prstGeom>
          <a:noFill/>
          <a:ln>
            <a:noFill/>
          </a:ln>
        </p:spPr>
      </p:pic>
      <p:pic>
        <p:nvPicPr>
          <p:cNvPr id="471" name="Google Shape;471;g32d3355825c_0_47"/>
          <p:cNvPicPr preferRelativeResize="0"/>
          <p:nvPr/>
        </p:nvPicPr>
        <p:blipFill rotWithShape="1">
          <a:blip r:embed="rId4">
            <a:alphaModFix/>
          </a:blip>
          <a:srcRect/>
          <a:stretch/>
        </p:blipFill>
        <p:spPr>
          <a:xfrm>
            <a:off x="545065" y="3205011"/>
            <a:ext cx="615563" cy="615600"/>
          </a:xfrm>
          <a:prstGeom prst="rect">
            <a:avLst/>
          </a:prstGeom>
          <a:noFill/>
          <a:ln>
            <a:noFill/>
          </a:ln>
        </p:spPr>
      </p:pic>
      <p:pic>
        <p:nvPicPr>
          <p:cNvPr id="472" name="Google Shape;472;g32d3355825c_0_47"/>
          <p:cNvPicPr preferRelativeResize="0"/>
          <p:nvPr/>
        </p:nvPicPr>
        <p:blipFill rotWithShape="1">
          <a:blip r:embed="rId5">
            <a:alphaModFix/>
          </a:blip>
          <a:srcRect/>
          <a:stretch/>
        </p:blipFill>
        <p:spPr>
          <a:xfrm>
            <a:off x="374405" y="4540626"/>
            <a:ext cx="566633" cy="566633"/>
          </a:xfrm>
          <a:prstGeom prst="rect">
            <a:avLst/>
          </a:prstGeom>
          <a:noFill/>
          <a:ln>
            <a:noFill/>
          </a:ln>
        </p:spPr>
      </p:pic>
      <p:pic>
        <p:nvPicPr>
          <p:cNvPr id="473" name="Google Shape;473;g32d3355825c_0_47"/>
          <p:cNvPicPr preferRelativeResize="0"/>
          <p:nvPr/>
        </p:nvPicPr>
        <p:blipFill rotWithShape="1">
          <a:blip r:embed="rId6">
            <a:alphaModFix/>
          </a:blip>
          <a:srcRect/>
          <a:stretch/>
        </p:blipFill>
        <p:spPr>
          <a:xfrm>
            <a:off x="6464901" y="2008654"/>
            <a:ext cx="566633" cy="566633"/>
          </a:xfrm>
          <a:prstGeom prst="rect">
            <a:avLst/>
          </a:prstGeom>
          <a:noFill/>
          <a:ln>
            <a:noFill/>
          </a:ln>
        </p:spPr>
      </p:pic>
      <p:sp>
        <p:nvSpPr>
          <p:cNvPr id="474" name="Google Shape;474;g32d3355825c_0_47"/>
          <p:cNvSpPr/>
          <p:nvPr/>
        </p:nvSpPr>
        <p:spPr>
          <a:xfrm>
            <a:off x="6583927" y="3620088"/>
            <a:ext cx="505200" cy="550000"/>
          </a:xfrm>
          <a:prstGeom prst="roundRect">
            <a:avLst>
              <a:gd name="adj" fmla="val 10000"/>
            </a:avLst>
          </a:prstGeom>
          <a:blipFill rotWithShape="1">
            <a:blip r:embed="rId7">
              <a:alphaModFix/>
            </a:blip>
            <a:stretch>
              <a:fillRect t="998" b="987"/>
            </a:stretch>
          </a:blipFill>
          <a:ln w="25400" cap="flat" cmpd="sng">
            <a:solidFill>
              <a:schemeClr val="lt1"/>
            </a:solidFill>
            <a:prstDash val="solid"/>
            <a:round/>
            <a:headEnd type="none" w="sm" len="sm"/>
            <a:tailEnd type="none" w="sm" len="sm"/>
          </a:ln>
        </p:spPr>
        <p:txBody>
          <a:bodyPr spcFirstLastPara="1" wrap="square" lIns="91400" tIns="91400" rIns="91400" bIns="91400" anchor="ctr" anchorCtr="0">
            <a:noAutofit/>
          </a:bodyPr>
          <a:lstStyle/>
          <a:p>
            <a:pPr>
              <a:buSzPts val="1800"/>
            </a:pPr>
            <a:endParaRPr sz="2400">
              <a:solidFill>
                <a:schemeClr val="dk1"/>
              </a:solidFill>
              <a:latin typeface="Calibri"/>
              <a:ea typeface="Calibri"/>
              <a:cs typeface="Calibri"/>
              <a:sym typeface="Calibri"/>
            </a:endParaRPr>
          </a:p>
        </p:txBody>
      </p:sp>
      <p:sp>
        <p:nvSpPr>
          <p:cNvPr id="475" name="Google Shape;475;g32d3355825c_0_47"/>
          <p:cNvSpPr txBox="1"/>
          <p:nvPr/>
        </p:nvSpPr>
        <p:spPr>
          <a:xfrm>
            <a:off x="1167267" y="1995561"/>
            <a:ext cx="4657600" cy="902643"/>
          </a:xfrm>
          <a:prstGeom prst="rect">
            <a:avLst/>
          </a:prstGeom>
          <a:noFill/>
          <a:ln>
            <a:noFill/>
          </a:ln>
        </p:spPr>
        <p:txBody>
          <a:bodyPr spcFirstLastPara="1" wrap="square" lIns="121900" tIns="121900" rIns="121900" bIns="121900" anchor="t" anchorCtr="0">
            <a:spAutoFit/>
          </a:bodyPr>
          <a:lstStyle/>
          <a:p>
            <a:pPr>
              <a:buSzPts val="1600"/>
            </a:pPr>
            <a:r>
              <a:rPr lang="en-US" sz="2133">
                <a:solidFill>
                  <a:srgbClr val="666666"/>
                </a:solidFill>
                <a:latin typeface="Calibri"/>
                <a:ea typeface="Calibri"/>
                <a:cs typeface="Calibri"/>
                <a:sym typeface="Calibri"/>
              </a:rPr>
              <a:t>Go beyond – understand, identify, strategize, plan, observe…</a:t>
            </a:r>
            <a:endParaRPr sz="2133">
              <a:solidFill>
                <a:srgbClr val="666666"/>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9"/>
          <p:cNvSpPr txBox="1"/>
          <p:nvPr/>
        </p:nvSpPr>
        <p:spPr>
          <a:xfrm>
            <a:off x="1496665" y="2628802"/>
            <a:ext cx="9198671" cy="1600398"/>
          </a:xfrm>
          <a:prstGeom prst="rect">
            <a:avLst/>
          </a:prstGeom>
          <a:noFill/>
          <a:ln>
            <a:noFill/>
          </a:ln>
        </p:spPr>
        <p:txBody>
          <a:bodyPr spcFirstLastPara="1" wrap="square" lIns="121900" tIns="121900" rIns="121900" bIns="121900" anchor="t" anchorCtr="0">
            <a:spAutoFit/>
          </a:bodyPr>
          <a:lstStyle/>
          <a:p>
            <a:pPr algn="ctr">
              <a:buClr>
                <a:srgbClr val="800000"/>
              </a:buClr>
              <a:buSzPts val="6600"/>
            </a:pPr>
            <a:r>
              <a:rPr lang="en-US" sz="8800">
                <a:solidFill>
                  <a:srgbClr val="800000"/>
                </a:solidFill>
                <a:latin typeface="Calibri"/>
                <a:ea typeface="Calibri"/>
                <a:cs typeface="Calibri"/>
                <a:sym typeface="Calibri"/>
              </a:rPr>
              <a:t>Data</a:t>
            </a:r>
            <a:endParaRPr sz="8800">
              <a:solidFill>
                <a:srgbClr val="800000"/>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g32cbaf05b3f_0_242"/>
          <p:cNvSpPr/>
          <p:nvPr/>
        </p:nvSpPr>
        <p:spPr>
          <a:xfrm>
            <a:off x="3316400" y="3019833"/>
            <a:ext cx="786000" cy="498000"/>
          </a:xfrm>
          <a:prstGeom prst="leftArrow">
            <a:avLst>
              <a:gd name="adj1" fmla="val 50000"/>
              <a:gd name="adj2" fmla="val 57839"/>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p>
        </p:txBody>
      </p:sp>
      <p:sp>
        <p:nvSpPr>
          <p:cNvPr id="487" name="Google Shape;487;g32cbaf05b3f_0_242"/>
          <p:cNvSpPr/>
          <p:nvPr/>
        </p:nvSpPr>
        <p:spPr>
          <a:xfrm>
            <a:off x="188800" y="1201500"/>
            <a:ext cx="2952400" cy="4151600"/>
          </a:xfrm>
          <a:prstGeom prst="roundRect">
            <a:avLst>
              <a:gd name="adj" fmla="val 347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pic>
        <p:nvPicPr>
          <p:cNvPr id="488" name="Google Shape;488;g32cbaf05b3f_0_242"/>
          <p:cNvPicPr preferRelativeResize="0"/>
          <p:nvPr/>
        </p:nvPicPr>
        <p:blipFill rotWithShape="1">
          <a:blip r:embed="rId3">
            <a:alphaModFix/>
          </a:blip>
          <a:srcRect/>
          <a:stretch/>
        </p:blipFill>
        <p:spPr>
          <a:xfrm>
            <a:off x="335567" y="782073"/>
            <a:ext cx="1052400" cy="721859"/>
          </a:xfrm>
          <a:prstGeom prst="rect">
            <a:avLst/>
          </a:prstGeom>
          <a:noFill/>
          <a:ln>
            <a:noFill/>
          </a:ln>
        </p:spPr>
      </p:pic>
      <p:sp>
        <p:nvSpPr>
          <p:cNvPr id="489" name="Google Shape;489;g32cbaf05b3f_0_242"/>
          <p:cNvSpPr txBox="1"/>
          <p:nvPr/>
        </p:nvSpPr>
        <p:spPr>
          <a:xfrm>
            <a:off x="1591183" y="869791"/>
            <a:ext cx="1347200" cy="3432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3333" b="1">
                <a:solidFill>
                  <a:srgbClr val="1C4587"/>
                </a:solidFill>
                <a:latin typeface="Lato"/>
                <a:ea typeface="Lato"/>
                <a:cs typeface="Lato"/>
                <a:sym typeface="Lato"/>
              </a:rPr>
              <a:t>Goals</a:t>
            </a:r>
            <a:endParaRPr sz="3333" b="1">
              <a:solidFill>
                <a:srgbClr val="1C4587"/>
              </a:solidFill>
              <a:latin typeface="Lato"/>
              <a:ea typeface="Lato"/>
              <a:cs typeface="Lato"/>
              <a:sym typeface="Lato"/>
            </a:endParaRPr>
          </a:p>
        </p:txBody>
      </p:sp>
      <p:grpSp>
        <p:nvGrpSpPr>
          <p:cNvPr id="490" name="Google Shape;490;g32cbaf05b3f_0_242"/>
          <p:cNvGrpSpPr/>
          <p:nvPr/>
        </p:nvGrpSpPr>
        <p:grpSpPr>
          <a:xfrm>
            <a:off x="4320056" y="626469"/>
            <a:ext cx="3133981" cy="4690436"/>
            <a:chOff x="6024450" y="1308048"/>
            <a:chExt cx="2461500" cy="3517827"/>
          </a:xfrm>
        </p:grpSpPr>
        <p:pic>
          <p:nvPicPr>
            <p:cNvPr id="491" name="Google Shape;491;g32cbaf05b3f_0_242"/>
            <p:cNvPicPr preferRelativeResize="0"/>
            <p:nvPr/>
          </p:nvPicPr>
          <p:blipFill rotWithShape="1">
            <a:blip r:embed="rId4">
              <a:alphaModFix/>
            </a:blip>
            <a:srcRect/>
            <a:stretch/>
          </p:blipFill>
          <p:spPr>
            <a:xfrm>
              <a:off x="6220184" y="1308048"/>
              <a:ext cx="728225" cy="728225"/>
            </a:xfrm>
            <a:prstGeom prst="rect">
              <a:avLst/>
            </a:prstGeom>
            <a:noFill/>
            <a:ln>
              <a:noFill/>
            </a:ln>
          </p:spPr>
        </p:pic>
        <p:sp>
          <p:nvSpPr>
            <p:cNvPr id="492" name="Google Shape;492;g32cbaf05b3f_0_242"/>
            <p:cNvSpPr/>
            <p:nvPr/>
          </p:nvSpPr>
          <p:spPr>
            <a:xfrm>
              <a:off x="6024450" y="1712175"/>
              <a:ext cx="2461500" cy="3113700"/>
            </a:xfrm>
            <a:prstGeom prst="roundRect">
              <a:avLst>
                <a:gd name="adj" fmla="val 347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493" name="Google Shape;493;g32cbaf05b3f_0_242"/>
            <p:cNvSpPr txBox="1"/>
            <p:nvPr/>
          </p:nvSpPr>
          <p:spPr>
            <a:xfrm>
              <a:off x="7097000" y="1543050"/>
              <a:ext cx="1165500" cy="2574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3333" b="1">
                  <a:solidFill>
                    <a:srgbClr val="1C4587"/>
                  </a:solidFill>
                  <a:latin typeface="Lato"/>
                  <a:ea typeface="Lato"/>
                  <a:cs typeface="Lato"/>
                  <a:sym typeface="Lato"/>
                </a:rPr>
                <a:t>Actions</a:t>
              </a:r>
              <a:endParaRPr sz="3333" b="1">
                <a:solidFill>
                  <a:srgbClr val="1C4587"/>
                </a:solidFill>
                <a:latin typeface="Lato"/>
                <a:ea typeface="Lato"/>
                <a:cs typeface="Lato"/>
                <a:sym typeface="Lato"/>
              </a:endParaRPr>
            </a:p>
          </p:txBody>
        </p:sp>
      </p:grpSp>
      <p:sp>
        <p:nvSpPr>
          <p:cNvPr id="494" name="Google Shape;494;g32cbaf05b3f_0_242"/>
          <p:cNvSpPr/>
          <p:nvPr/>
        </p:nvSpPr>
        <p:spPr>
          <a:xfrm>
            <a:off x="7648200" y="2910584"/>
            <a:ext cx="786000" cy="498000"/>
          </a:xfrm>
          <a:prstGeom prst="leftArrow">
            <a:avLst>
              <a:gd name="adj1" fmla="val 50000"/>
              <a:gd name="adj2" fmla="val 57839"/>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p>
        </p:txBody>
      </p:sp>
      <p:sp>
        <p:nvSpPr>
          <p:cNvPr id="495" name="Google Shape;495;g32cbaf05b3f_0_242"/>
          <p:cNvSpPr/>
          <p:nvPr/>
        </p:nvSpPr>
        <p:spPr>
          <a:xfrm>
            <a:off x="8753233" y="1157667"/>
            <a:ext cx="3134000" cy="4151600"/>
          </a:xfrm>
          <a:prstGeom prst="roundRect">
            <a:avLst>
              <a:gd name="adj" fmla="val 347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496" name="Google Shape;496;g32cbaf05b3f_0_242"/>
          <p:cNvSpPr txBox="1"/>
          <p:nvPr/>
        </p:nvSpPr>
        <p:spPr>
          <a:xfrm>
            <a:off x="10035267" y="932167"/>
            <a:ext cx="1347200" cy="3432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3333" b="1">
                <a:solidFill>
                  <a:srgbClr val="1C4587"/>
                </a:solidFill>
                <a:latin typeface="Lato"/>
                <a:ea typeface="Lato"/>
                <a:cs typeface="Lato"/>
                <a:sym typeface="Lato"/>
              </a:rPr>
              <a:t>Data</a:t>
            </a:r>
            <a:endParaRPr sz="3333" b="1">
              <a:solidFill>
                <a:srgbClr val="1C4587"/>
              </a:solidFill>
              <a:latin typeface="Lato"/>
              <a:ea typeface="Lato"/>
              <a:cs typeface="Lato"/>
              <a:sym typeface="Lato"/>
            </a:endParaRPr>
          </a:p>
        </p:txBody>
      </p:sp>
      <p:pic>
        <p:nvPicPr>
          <p:cNvPr id="497" name="Google Shape;497;g32cbaf05b3f_0_242"/>
          <p:cNvPicPr preferRelativeResize="0"/>
          <p:nvPr/>
        </p:nvPicPr>
        <p:blipFill rotWithShape="1">
          <a:blip r:embed="rId5">
            <a:alphaModFix/>
          </a:blip>
          <a:srcRect/>
          <a:stretch/>
        </p:blipFill>
        <p:spPr>
          <a:xfrm>
            <a:off x="9215387" y="813473"/>
            <a:ext cx="786000" cy="86810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g32cbaf05b3f_0_70"/>
          <p:cNvSpPr/>
          <p:nvPr/>
        </p:nvSpPr>
        <p:spPr>
          <a:xfrm>
            <a:off x="458367" y="1125900"/>
            <a:ext cx="3192400" cy="3911200"/>
          </a:xfrm>
          <a:prstGeom prst="rect">
            <a:avLst/>
          </a:prstGeom>
          <a:solidFill>
            <a:srgbClr val="FBF2C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2500"/>
            </a:pPr>
            <a:r>
              <a:rPr lang="en-US" sz="3333">
                <a:latin typeface="Calibri"/>
                <a:ea typeface="Calibri"/>
                <a:cs typeface="Calibri"/>
                <a:sym typeface="Calibri"/>
              </a:rPr>
              <a:t>What data do we have access to?</a:t>
            </a:r>
            <a:endParaRPr sz="3333">
              <a:latin typeface="Calibri"/>
              <a:ea typeface="Calibri"/>
              <a:cs typeface="Calibri"/>
              <a:sym typeface="Calibri"/>
            </a:endParaRPr>
          </a:p>
        </p:txBody>
      </p:sp>
      <p:sp>
        <p:nvSpPr>
          <p:cNvPr id="504" name="Google Shape;504;g32cbaf05b3f_0_70"/>
          <p:cNvSpPr/>
          <p:nvPr/>
        </p:nvSpPr>
        <p:spPr>
          <a:xfrm>
            <a:off x="8381367" y="1125900"/>
            <a:ext cx="3192400" cy="39112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2500"/>
            </a:pPr>
            <a:r>
              <a:rPr lang="en-US" sz="3333">
                <a:latin typeface="Calibri"/>
                <a:ea typeface="Calibri"/>
                <a:cs typeface="Calibri"/>
                <a:sym typeface="Calibri"/>
              </a:rPr>
              <a:t>What data do we need?</a:t>
            </a:r>
            <a:endParaRPr sz="3333">
              <a:latin typeface="Calibri"/>
              <a:ea typeface="Calibri"/>
              <a:cs typeface="Calibri"/>
              <a:sym typeface="Calibri"/>
            </a:endParaRPr>
          </a:p>
        </p:txBody>
      </p:sp>
      <p:sp>
        <p:nvSpPr>
          <p:cNvPr id="505" name="Google Shape;505;g32cbaf05b3f_0_70"/>
          <p:cNvSpPr/>
          <p:nvPr/>
        </p:nvSpPr>
        <p:spPr>
          <a:xfrm>
            <a:off x="4470667" y="1125900"/>
            <a:ext cx="3192400" cy="39112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2500"/>
            </a:pPr>
            <a:r>
              <a:rPr lang="en-US" sz="3333">
                <a:latin typeface="Calibri"/>
                <a:ea typeface="Calibri"/>
                <a:cs typeface="Calibri"/>
                <a:sym typeface="Calibri"/>
              </a:rPr>
              <a:t>How do we identify and fill any gaps?</a:t>
            </a:r>
            <a:endParaRPr sz="3333">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g32cbaf05b3f_0_56"/>
          <p:cNvSpPr/>
          <p:nvPr/>
        </p:nvSpPr>
        <p:spPr>
          <a:xfrm>
            <a:off x="6950000" y="1656800"/>
            <a:ext cx="4826400" cy="3620000"/>
          </a:xfrm>
          <a:prstGeom prst="roundRect">
            <a:avLst>
              <a:gd name="adj" fmla="val 6971"/>
            </a:avLst>
          </a:prstGeom>
          <a:solidFill>
            <a:srgbClr val="FFFFFF"/>
          </a:solidFill>
          <a:ln w="28575" cap="flat" cmpd="sng">
            <a:solidFill>
              <a:schemeClr val="dk2"/>
            </a:solidFill>
            <a:prstDash val="solid"/>
            <a:round/>
            <a:headEnd type="none" w="sm" len="sm"/>
            <a:tailEnd type="none" w="sm" len="sm"/>
          </a:ln>
        </p:spPr>
        <p:txBody>
          <a:bodyPr spcFirstLastPara="1" wrap="square" lIns="585133" tIns="585133" rIns="585133" bIns="585133" anchor="ctr" anchorCtr="0">
            <a:noAutofit/>
          </a:bodyPr>
          <a:lstStyle/>
          <a:p>
            <a:pPr algn="ctr">
              <a:buSzPts val="6700"/>
            </a:pPr>
            <a:endParaRPr sz="8933">
              <a:solidFill>
                <a:schemeClr val="dk2"/>
              </a:solidFill>
              <a:latin typeface="Calibri"/>
              <a:ea typeface="Calibri"/>
              <a:cs typeface="Calibri"/>
              <a:sym typeface="Calibri"/>
            </a:endParaRPr>
          </a:p>
        </p:txBody>
      </p:sp>
      <p:sp>
        <p:nvSpPr>
          <p:cNvPr id="512" name="Google Shape;512;g32cbaf05b3f_0_56"/>
          <p:cNvSpPr txBox="1">
            <a:spLocks noGrp="1"/>
          </p:cNvSpPr>
          <p:nvPr>
            <p:ph type="title"/>
          </p:nvPr>
        </p:nvSpPr>
        <p:spPr>
          <a:xfrm>
            <a:off x="415600" y="86563"/>
            <a:ext cx="11360800" cy="763600"/>
          </a:xfrm>
          <a:prstGeom prst="rect">
            <a:avLst/>
          </a:prstGeom>
          <a:noFill/>
          <a:ln>
            <a:noFill/>
          </a:ln>
        </p:spPr>
        <p:txBody>
          <a:bodyPr spcFirstLastPara="1" wrap="square" lIns="162533" tIns="162533" rIns="162533" bIns="162533" anchor="t" anchorCtr="0">
            <a:noAutofit/>
          </a:bodyPr>
          <a:lstStyle/>
          <a:p>
            <a:pPr algn="ctr"/>
            <a:r>
              <a:rPr lang="en-US"/>
              <a:t>What data do you have?</a:t>
            </a:r>
            <a:endParaRPr/>
          </a:p>
        </p:txBody>
      </p:sp>
      <p:sp>
        <p:nvSpPr>
          <p:cNvPr id="513" name="Google Shape;513;g32cbaf05b3f_0_56"/>
          <p:cNvSpPr txBox="1">
            <a:spLocks noGrp="1"/>
          </p:cNvSpPr>
          <p:nvPr>
            <p:ph type="body" idx="1"/>
          </p:nvPr>
        </p:nvSpPr>
        <p:spPr>
          <a:xfrm>
            <a:off x="1158300" y="1789800"/>
            <a:ext cx="5350400" cy="3354000"/>
          </a:xfrm>
          <a:prstGeom prst="rect">
            <a:avLst/>
          </a:prstGeom>
          <a:noFill/>
          <a:ln>
            <a:noFill/>
          </a:ln>
        </p:spPr>
        <p:txBody>
          <a:bodyPr spcFirstLastPara="1" wrap="square" lIns="162533" tIns="162533" rIns="162533" bIns="162533" anchor="t" anchorCtr="0">
            <a:noAutofit/>
          </a:bodyPr>
          <a:lstStyle/>
          <a:p>
            <a:pPr marL="0" indent="0">
              <a:lnSpc>
                <a:spcPct val="100000"/>
              </a:lnSpc>
              <a:buNone/>
            </a:pPr>
            <a:r>
              <a:rPr lang="en-US">
                <a:solidFill>
                  <a:schemeClr val="dk1"/>
                </a:solidFill>
              </a:rPr>
              <a:t>How far back does historical data go?</a:t>
            </a:r>
            <a:endParaRPr>
              <a:solidFill>
                <a:schemeClr val="dk1"/>
              </a:solidFill>
            </a:endParaRPr>
          </a:p>
          <a:p>
            <a:pPr marL="0" indent="0">
              <a:lnSpc>
                <a:spcPct val="100000"/>
              </a:lnSpc>
              <a:buNone/>
            </a:pPr>
            <a:endParaRPr>
              <a:solidFill>
                <a:schemeClr val="dk1"/>
              </a:solidFill>
            </a:endParaRPr>
          </a:p>
          <a:p>
            <a:pPr marL="0" indent="0">
              <a:lnSpc>
                <a:spcPct val="100000"/>
              </a:lnSpc>
              <a:buNone/>
            </a:pPr>
            <a:endParaRPr>
              <a:solidFill>
                <a:schemeClr val="dk1"/>
              </a:solidFill>
            </a:endParaRPr>
          </a:p>
          <a:p>
            <a:pPr marL="0" indent="0">
              <a:lnSpc>
                <a:spcPct val="100000"/>
              </a:lnSpc>
              <a:buNone/>
            </a:pPr>
            <a:r>
              <a:rPr lang="en-US">
                <a:solidFill>
                  <a:schemeClr val="dk1"/>
                </a:solidFill>
              </a:rPr>
              <a:t>What is the granularity of the data?</a:t>
            </a:r>
            <a:endParaRPr>
              <a:solidFill>
                <a:schemeClr val="dk1"/>
              </a:solidFill>
            </a:endParaRPr>
          </a:p>
          <a:p>
            <a:pPr marL="0" indent="0">
              <a:lnSpc>
                <a:spcPct val="100000"/>
              </a:lnSpc>
              <a:buNone/>
            </a:pPr>
            <a:endParaRPr>
              <a:solidFill>
                <a:schemeClr val="dk1"/>
              </a:solidFill>
            </a:endParaRPr>
          </a:p>
          <a:p>
            <a:pPr marL="0" indent="0">
              <a:lnSpc>
                <a:spcPct val="100000"/>
              </a:lnSpc>
              <a:buNone/>
            </a:pPr>
            <a:endParaRPr>
              <a:solidFill>
                <a:schemeClr val="dk1"/>
              </a:solidFill>
            </a:endParaRPr>
          </a:p>
          <a:p>
            <a:pPr marL="0" indent="0">
              <a:lnSpc>
                <a:spcPct val="100000"/>
              </a:lnSpc>
              <a:buNone/>
            </a:pPr>
            <a:r>
              <a:rPr lang="en-US">
                <a:solidFill>
                  <a:schemeClr val="dk1"/>
                </a:solidFill>
              </a:rPr>
              <a:t>How is the data collected and updated? </a:t>
            </a:r>
            <a:br>
              <a:rPr lang="en-US">
                <a:solidFill>
                  <a:schemeClr val="dk1"/>
                </a:solidFill>
              </a:rPr>
            </a:br>
            <a:r>
              <a:rPr lang="en-US">
                <a:solidFill>
                  <a:schemeClr val="dk1"/>
                </a:solidFill>
              </a:rPr>
              <a:t>With what frequency?</a:t>
            </a:r>
            <a:endParaRPr>
              <a:solidFill>
                <a:schemeClr val="dk1"/>
              </a:solidFill>
            </a:endParaRPr>
          </a:p>
        </p:txBody>
      </p:sp>
      <p:sp>
        <p:nvSpPr>
          <p:cNvPr id="514" name="Google Shape;514;g32cbaf05b3f_0_56"/>
          <p:cNvSpPr txBox="1"/>
          <p:nvPr/>
        </p:nvSpPr>
        <p:spPr>
          <a:xfrm>
            <a:off x="7089800" y="2902668"/>
            <a:ext cx="4567200" cy="553957"/>
          </a:xfrm>
          <a:prstGeom prst="rect">
            <a:avLst/>
          </a:prstGeom>
          <a:noFill/>
          <a:ln>
            <a:noFill/>
          </a:ln>
        </p:spPr>
        <p:txBody>
          <a:bodyPr spcFirstLastPara="1" wrap="square" lIns="121900" tIns="121900" rIns="121900" bIns="121900" anchor="t" anchorCtr="0">
            <a:spAutoFit/>
          </a:bodyPr>
          <a:lstStyle/>
          <a:p>
            <a:pPr>
              <a:buSzPts val="1200"/>
            </a:pPr>
            <a:r>
              <a:rPr lang="en-US" sz="2000" dirty="0">
                <a:solidFill>
                  <a:schemeClr val="dk2"/>
                </a:solidFill>
                <a:latin typeface="Lato"/>
                <a:ea typeface="Lato"/>
                <a:cs typeface="Lato"/>
                <a:sym typeface="Lato"/>
              </a:rPr>
              <a:t>?</a:t>
            </a:r>
            <a:endParaRPr sz="1867" dirty="0">
              <a:solidFill>
                <a:schemeClr val="dk2"/>
              </a:solidFill>
              <a:latin typeface="Lato"/>
              <a:ea typeface="Lato"/>
              <a:cs typeface="Lato"/>
              <a:sym typeface="Lato"/>
            </a:endParaRPr>
          </a:p>
        </p:txBody>
      </p:sp>
      <p:sp>
        <p:nvSpPr>
          <p:cNvPr id="515" name="Google Shape;515;g32cbaf05b3f_0_56"/>
          <p:cNvSpPr txBox="1"/>
          <p:nvPr/>
        </p:nvSpPr>
        <p:spPr>
          <a:xfrm>
            <a:off x="8591800" y="1953400"/>
            <a:ext cx="2678800" cy="7636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400" b="1" dirty="0">
                <a:solidFill>
                  <a:schemeClr val="dk2"/>
                </a:solidFill>
                <a:latin typeface="Lato"/>
                <a:ea typeface="Lato"/>
                <a:cs typeface="Lato"/>
                <a:sym typeface="Lato"/>
              </a:rPr>
              <a:t>Our water pipes example</a:t>
            </a:r>
            <a:endParaRPr sz="2400" b="1" dirty="0">
              <a:solidFill>
                <a:schemeClr val="dk2"/>
              </a:solidFill>
              <a:latin typeface="Lato"/>
              <a:ea typeface="Lato"/>
              <a:cs typeface="Lato"/>
              <a:sym typeface="Lato"/>
            </a:endParaRPr>
          </a:p>
        </p:txBody>
      </p:sp>
      <p:pic>
        <p:nvPicPr>
          <p:cNvPr id="516" name="Google Shape;516;g32cbaf05b3f_0_56"/>
          <p:cNvPicPr preferRelativeResize="0"/>
          <p:nvPr/>
        </p:nvPicPr>
        <p:blipFill rotWithShape="1">
          <a:blip r:embed="rId3">
            <a:alphaModFix/>
          </a:blip>
          <a:srcRect/>
          <a:stretch/>
        </p:blipFill>
        <p:spPr>
          <a:xfrm>
            <a:off x="415600" y="1839367"/>
            <a:ext cx="654400" cy="654400"/>
          </a:xfrm>
          <a:prstGeom prst="rect">
            <a:avLst/>
          </a:prstGeom>
          <a:noFill/>
          <a:ln>
            <a:noFill/>
          </a:ln>
        </p:spPr>
      </p:pic>
      <p:pic>
        <p:nvPicPr>
          <p:cNvPr id="517" name="Google Shape;517;g32cbaf05b3f_0_56"/>
          <p:cNvPicPr preferRelativeResize="0"/>
          <p:nvPr/>
        </p:nvPicPr>
        <p:blipFill rotWithShape="1">
          <a:blip r:embed="rId4">
            <a:alphaModFix/>
          </a:blip>
          <a:srcRect/>
          <a:stretch/>
        </p:blipFill>
        <p:spPr>
          <a:xfrm>
            <a:off x="415600" y="4161032"/>
            <a:ext cx="654400" cy="654400"/>
          </a:xfrm>
          <a:prstGeom prst="rect">
            <a:avLst/>
          </a:prstGeom>
          <a:noFill/>
          <a:ln>
            <a:noFill/>
          </a:ln>
        </p:spPr>
      </p:pic>
      <p:pic>
        <p:nvPicPr>
          <p:cNvPr id="518" name="Google Shape;518;g32cbaf05b3f_0_56"/>
          <p:cNvPicPr preferRelativeResize="0"/>
          <p:nvPr/>
        </p:nvPicPr>
        <p:blipFill rotWithShape="1">
          <a:blip r:embed="rId5">
            <a:alphaModFix/>
          </a:blip>
          <a:srcRect/>
          <a:stretch/>
        </p:blipFill>
        <p:spPr>
          <a:xfrm>
            <a:off x="415600" y="2949399"/>
            <a:ext cx="654400" cy="654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g32f73e32acf_0_0"/>
          <p:cNvSpPr txBox="1"/>
          <p:nvPr/>
        </p:nvSpPr>
        <p:spPr>
          <a:xfrm>
            <a:off x="1553617" y="1958000"/>
            <a:ext cx="4490400" cy="2942000"/>
          </a:xfrm>
          <a:prstGeom prst="rect">
            <a:avLst/>
          </a:prstGeom>
          <a:noFill/>
          <a:ln>
            <a:noFill/>
          </a:ln>
        </p:spPr>
        <p:txBody>
          <a:bodyPr spcFirstLastPara="1" wrap="square" lIns="121900" tIns="121900" rIns="121900" bIns="121900" anchor="t" anchorCtr="0">
            <a:noAutofit/>
          </a:bodyPr>
          <a:lstStyle/>
          <a:p>
            <a:pPr>
              <a:buSzPts val="2100"/>
            </a:pPr>
            <a:r>
              <a:rPr lang="en-US" sz="2800" b="1">
                <a:solidFill>
                  <a:schemeClr val="dk1"/>
                </a:solidFill>
                <a:latin typeface="Calibri"/>
                <a:ea typeface="Calibri"/>
                <a:cs typeface="Calibri"/>
                <a:sym typeface="Calibri"/>
              </a:rPr>
              <a:t>Data to inform Goals</a:t>
            </a:r>
            <a:endParaRPr sz="2800" b="1">
              <a:solidFill>
                <a:schemeClr val="dk1"/>
              </a:solidFill>
              <a:latin typeface="Calibri"/>
              <a:ea typeface="Calibri"/>
              <a:cs typeface="Calibri"/>
              <a:sym typeface="Calibri"/>
            </a:endParaRPr>
          </a:p>
          <a:p>
            <a:pPr>
              <a:spcBef>
                <a:spcPts val="1333"/>
              </a:spcBef>
              <a:buSzPts val="1800"/>
            </a:pPr>
            <a:r>
              <a:rPr lang="en-US" sz="2400">
                <a:solidFill>
                  <a:schemeClr val="dk1"/>
                </a:solidFill>
                <a:latin typeface="Calibri"/>
                <a:ea typeface="Calibri"/>
                <a:cs typeface="Calibri"/>
                <a:sym typeface="Calibri"/>
              </a:rPr>
              <a:t>Sufficient reliable historical data</a:t>
            </a:r>
            <a:endParaRPr sz="2400">
              <a:solidFill>
                <a:schemeClr val="dk1"/>
              </a:solidFill>
              <a:latin typeface="Calibri"/>
              <a:ea typeface="Calibri"/>
              <a:cs typeface="Calibri"/>
              <a:sym typeface="Calibri"/>
            </a:endParaRPr>
          </a:p>
          <a:p>
            <a:pPr>
              <a:spcBef>
                <a:spcPts val="1333"/>
              </a:spcBef>
              <a:buSzPts val="1800"/>
            </a:pPr>
            <a:r>
              <a:rPr lang="en-US" sz="2400">
                <a:solidFill>
                  <a:schemeClr val="dk1"/>
                </a:solidFill>
                <a:latin typeface="Calibri"/>
                <a:ea typeface="Calibri"/>
                <a:cs typeface="Calibri"/>
                <a:sym typeface="Calibri"/>
              </a:rPr>
              <a:t>Captures relevant outcomes</a:t>
            </a:r>
            <a:endParaRPr sz="2400">
              <a:solidFill>
                <a:schemeClr val="dk1"/>
              </a:solidFill>
              <a:latin typeface="Calibri"/>
              <a:ea typeface="Calibri"/>
              <a:cs typeface="Calibri"/>
              <a:sym typeface="Calibri"/>
            </a:endParaRPr>
          </a:p>
          <a:p>
            <a:pPr>
              <a:spcBef>
                <a:spcPts val="1333"/>
              </a:spcBef>
              <a:spcAft>
                <a:spcPts val="1333"/>
              </a:spcAft>
              <a:buSzPts val="1800"/>
            </a:pPr>
            <a:r>
              <a:rPr lang="en-US" sz="2400">
                <a:solidFill>
                  <a:schemeClr val="dk1"/>
                </a:solidFill>
                <a:latin typeface="Calibri"/>
                <a:ea typeface="Calibri"/>
                <a:cs typeface="Calibri"/>
                <a:sym typeface="Calibri"/>
              </a:rPr>
              <a:t>Identifies the cohort</a:t>
            </a:r>
            <a:endParaRPr sz="2400">
              <a:solidFill>
                <a:schemeClr val="dk1"/>
              </a:solidFill>
              <a:latin typeface="Calibri"/>
              <a:ea typeface="Calibri"/>
              <a:cs typeface="Calibri"/>
              <a:sym typeface="Calibri"/>
            </a:endParaRPr>
          </a:p>
        </p:txBody>
      </p:sp>
      <p:sp>
        <p:nvSpPr>
          <p:cNvPr id="526" name="Google Shape;526;g32f73e32acf_0_0"/>
          <p:cNvSpPr txBox="1">
            <a:spLocks noGrp="1"/>
          </p:cNvSpPr>
          <p:nvPr>
            <p:ph type="title"/>
          </p:nvPr>
        </p:nvSpPr>
        <p:spPr>
          <a:xfrm>
            <a:off x="415600" y="86563"/>
            <a:ext cx="11360800" cy="763600"/>
          </a:xfrm>
          <a:prstGeom prst="rect">
            <a:avLst/>
          </a:prstGeom>
          <a:noFill/>
          <a:ln>
            <a:noFill/>
          </a:ln>
        </p:spPr>
        <p:txBody>
          <a:bodyPr spcFirstLastPara="1" wrap="square" lIns="162533" tIns="162533" rIns="162533" bIns="162533" anchor="t" anchorCtr="0">
            <a:noAutofit/>
          </a:bodyPr>
          <a:lstStyle/>
          <a:p>
            <a:pPr algn="ctr"/>
            <a:r>
              <a:rPr lang="en-US"/>
              <a:t>What data do you need?</a:t>
            </a:r>
            <a:endParaRPr/>
          </a:p>
        </p:txBody>
      </p:sp>
      <p:pic>
        <p:nvPicPr>
          <p:cNvPr id="527" name="Google Shape;527;g32f73e32acf_0_0"/>
          <p:cNvPicPr preferRelativeResize="0"/>
          <p:nvPr/>
        </p:nvPicPr>
        <p:blipFill rotWithShape="1">
          <a:blip r:embed="rId3">
            <a:alphaModFix/>
          </a:blip>
          <a:srcRect/>
          <a:stretch/>
        </p:blipFill>
        <p:spPr>
          <a:xfrm>
            <a:off x="369718" y="2087601"/>
            <a:ext cx="1080833" cy="1080833"/>
          </a:xfrm>
          <a:prstGeom prst="rect">
            <a:avLst/>
          </a:prstGeom>
          <a:noFill/>
          <a:ln>
            <a:noFill/>
          </a:ln>
        </p:spPr>
      </p:pic>
      <p:sp>
        <p:nvSpPr>
          <p:cNvPr id="528" name="Google Shape;528;g32f73e32acf_0_0"/>
          <p:cNvSpPr txBox="1"/>
          <p:nvPr/>
        </p:nvSpPr>
        <p:spPr>
          <a:xfrm>
            <a:off x="7609884" y="1958000"/>
            <a:ext cx="4212400" cy="2942000"/>
          </a:xfrm>
          <a:prstGeom prst="rect">
            <a:avLst/>
          </a:prstGeom>
          <a:noFill/>
          <a:ln>
            <a:noFill/>
          </a:ln>
        </p:spPr>
        <p:txBody>
          <a:bodyPr spcFirstLastPara="1" wrap="square" lIns="121900" tIns="121900" rIns="121900" bIns="121900" anchor="t" anchorCtr="0">
            <a:noAutofit/>
          </a:bodyPr>
          <a:lstStyle/>
          <a:p>
            <a:pPr>
              <a:buSzPts val="2100"/>
            </a:pPr>
            <a:r>
              <a:rPr lang="en-US" sz="2800" b="1">
                <a:solidFill>
                  <a:schemeClr val="dk1"/>
                </a:solidFill>
                <a:latin typeface="Calibri"/>
                <a:ea typeface="Calibri"/>
                <a:cs typeface="Calibri"/>
                <a:sym typeface="Calibri"/>
              </a:rPr>
              <a:t>Data to inform Actions</a:t>
            </a:r>
            <a:endParaRPr sz="2800" b="1">
              <a:solidFill>
                <a:schemeClr val="dk1"/>
              </a:solidFill>
              <a:latin typeface="Calibri"/>
              <a:ea typeface="Calibri"/>
              <a:cs typeface="Calibri"/>
              <a:sym typeface="Calibri"/>
            </a:endParaRPr>
          </a:p>
          <a:p>
            <a:pPr>
              <a:spcBef>
                <a:spcPts val="1333"/>
              </a:spcBef>
              <a:buSzPts val="1800"/>
            </a:pPr>
            <a:r>
              <a:rPr lang="en-US" sz="2400">
                <a:solidFill>
                  <a:schemeClr val="dk1"/>
                </a:solidFill>
                <a:latin typeface="Calibri"/>
                <a:ea typeface="Calibri"/>
                <a:cs typeface="Calibri"/>
                <a:sym typeface="Calibri"/>
              </a:rPr>
              <a:t>Refreshed at least as frequently as the action is taken</a:t>
            </a:r>
            <a:endParaRPr sz="2400">
              <a:solidFill>
                <a:schemeClr val="dk1"/>
              </a:solidFill>
              <a:latin typeface="Calibri"/>
              <a:ea typeface="Calibri"/>
              <a:cs typeface="Calibri"/>
              <a:sym typeface="Calibri"/>
            </a:endParaRPr>
          </a:p>
          <a:p>
            <a:pPr>
              <a:spcBef>
                <a:spcPts val="1333"/>
              </a:spcBef>
              <a:buSzPts val="1800"/>
            </a:pPr>
            <a:r>
              <a:rPr lang="en-US" sz="2400">
                <a:solidFill>
                  <a:schemeClr val="dk1"/>
                </a:solidFill>
                <a:latin typeface="Calibri"/>
                <a:ea typeface="Calibri"/>
                <a:cs typeface="Calibri"/>
                <a:sym typeface="Calibri"/>
              </a:rPr>
              <a:t>Covers the same granularity as the proposed action</a:t>
            </a:r>
            <a:endParaRPr sz="2400">
              <a:solidFill>
                <a:schemeClr val="dk1"/>
              </a:solidFill>
              <a:latin typeface="Calibri"/>
              <a:ea typeface="Calibri"/>
              <a:cs typeface="Calibri"/>
              <a:sym typeface="Calibri"/>
            </a:endParaRPr>
          </a:p>
          <a:p>
            <a:pPr>
              <a:spcBef>
                <a:spcPts val="1333"/>
              </a:spcBef>
              <a:spcAft>
                <a:spcPts val="1333"/>
              </a:spcAft>
              <a:buSzPts val="1800"/>
            </a:pPr>
            <a:endParaRPr sz="2400">
              <a:solidFill>
                <a:schemeClr val="dk1"/>
              </a:solidFill>
              <a:latin typeface="Calibri"/>
              <a:ea typeface="Calibri"/>
              <a:cs typeface="Calibri"/>
              <a:sym typeface="Calibri"/>
            </a:endParaRPr>
          </a:p>
        </p:txBody>
      </p:sp>
      <p:pic>
        <p:nvPicPr>
          <p:cNvPr id="529" name="Google Shape;529;g32f73e32acf_0_0"/>
          <p:cNvPicPr preferRelativeResize="0"/>
          <p:nvPr/>
        </p:nvPicPr>
        <p:blipFill rotWithShape="1">
          <a:blip r:embed="rId4">
            <a:alphaModFix/>
          </a:blip>
          <a:srcRect/>
          <a:stretch/>
        </p:blipFill>
        <p:spPr>
          <a:xfrm>
            <a:off x="6286450" y="2087567"/>
            <a:ext cx="1080833" cy="108089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g32d3355825c_1_0"/>
          <p:cNvSpPr txBox="1">
            <a:spLocks noGrp="1"/>
          </p:cNvSpPr>
          <p:nvPr>
            <p:ph type="title"/>
          </p:nvPr>
        </p:nvSpPr>
        <p:spPr>
          <a:xfrm>
            <a:off x="415600" y="86563"/>
            <a:ext cx="11360800" cy="763600"/>
          </a:xfrm>
          <a:prstGeom prst="rect">
            <a:avLst/>
          </a:prstGeom>
          <a:noFill/>
          <a:ln>
            <a:noFill/>
          </a:ln>
        </p:spPr>
        <p:txBody>
          <a:bodyPr spcFirstLastPara="1" wrap="square" lIns="162533" tIns="162533" rIns="162533" bIns="162533" anchor="t" anchorCtr="0">
            <a:noAutofit/>
          </a:bodyPr>
          <a:lstStyle/>
          <a:p>
            <a:pPr algn="ctr"/>
            <a:r>
              <a:rPr lang="en-US"/>
              <a:t>Identifying Data Gaps and Readiness</a:t>
            </a:r>
            <a:endParaRPr/>
          </a:p>
        </p:txBody>
      </p:sp>
      <p:sp>
        <p:nvSpPr>
          <p:cNvPr id="536" name="Google Shape;536;g32d3355825c_1_0"/>
          <p:cNvSpPr txBox="1">
            <a:spLocks noGrp="1"/>
          </p:cNvSpPr>
          <p:nvPr>
            <p:ph type="body" idx="1"/>
          </p:nvPr>
        </p:nvSpPr>
        <p:spPr>
          <a:xfrm>
            <a:off x="415600" y="1536633"/>
            <a:ext cx="11360800" cy="4555200"/>
          </a:xfrm>
          <a:prstGeom prst="rect">
            <a:avLst/>
          </a:prstGeom>
          <a:noFill/>
          <a:ln>
            <a:noFill/>
          </a:ln>
        </p:spPr>
        <p:txBody>
          <a:bodyPr spcFirstLastPara="1" wrap="square" lIns="162533" tIns="162533" rIns="162533" bIns="162533" anchor="t" anchorCtr="0">
            <a:noAutofit/>
          </a:bodyPr>
          <a:lstStyle/>
          <a:p>
            <a:pPr marL="0" indent="0">
              <a:lnSpc>
                <a:spcPct val="100000"/>
              </a:lnSpc>
              <a:buNone/>
            </a:pPr>
            <a:r>
              <a:rPr lang="en-US"/>
              <a:t>Do we have enough to move forward, or do we need to focus on getting additional data? </a:t>
            </a:r>
            <a:endParaRPr/>
          </a:p>
          <a:p>
            <a:pPr marL="0" indent="0">
              <a:lnSpc>
                <a:spcPct val="100000"/>
              </a:lnSpc>
              <a:buNone/>
            </a:pPr>
            <a:endParaRPr/>
          </a:p>
          <a:p>
            <a:pPr marL="609585" indent="-507987">
              <a:lnSpc>
                <a:spcPct val="100000"/>
              </a:lnSpc>
              <a:buChar char="-"/>
            </a:pPr>
            <a:r>
              <a:rPr lang="en-US"/>
              <a:t>Do we have enough historical data?</a:t>
            </a:r>
            <a:endParaRPr/>
          </a:p>
          <a:p>
            <a:pPr marL="609585" indent="-507987">
              <a:lnSpc>
                <a:spcPct val="100000"/>
              </a:lnSpc>
              <a:buChar char="-"/>
            </a:pPr>
            <a:r>
              <a:rPr lang="en-US"/>
              <a:t>Is it reliable going back?</a:t>
            </a:r>
            <a:endParaRPr/>
          </a:p>
          <a:p>
            <a:pPr marL="609585" indent="-507987">
              <a:lnSpc>
                <a:spcPct val="100000"/>
              </a:lnSpc>
              <a:buChar char="-"/>
            </a:pPr>
            <a:r>
              <a:rPr lang="en-US"/>
              <a:t>Is it at the right level of granularity to inform the actions?</a:t>
            </a:r>
            <a:endParaRPr/>
          </a:p>
          <a:p>
            <a:pPr marL="609585" indent="-507987">
              <a:lnSpc>
                <a:spcPct val="100000"/>
              </a:lnSpc>
              <a:buChar char="-"/>
            </a:pPr>
            <a:r>
              <a:rPr lang="en-US"/>
              <a:t>Are different pieces of data linkable? unique identifiers for people, places, etc.</a:t>
            </a:r>
            <a:endParaRPr/>
          </a:p>
          <a:p>
            <a:pPr marL="609585" indent="-507987">
              <a:lnSpc>
                <a:spcPct val="100000"/>
              </a:lnSpc>
              <a:buChar char="-"/>
            </a:pPr>
            <a:r>
              <a:rPr lang="en-US"/>
              <a:t>Do we have the right data to measure outcomes (based on the goals)?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g32d3355825c_1_12"/>
          <p:cNvSpPr txBox="1">
            <a:spLocks noGrp="1"/>
          </p:cNvSpPr>
          <p:nvPr>
            <p:ph type="title"/>
          </p:nvPr>
        </p:nvSpPr>
        <p:spPr>
          <a:xfrm>
            <a:off x="415600" y="86563"/>
            <a:ext cx="11360800" cy="763600"/>
          </a:xfrm>
          <a:prstGeom prst="rect">
            <a:avLst/>
          </a:prstGeom>
          <a:noFill/>
          <a:ln>
            <a:noFill/>
          </a:ln>
        </p:spPr>
        <p:txBody>
          <a:bodyPr spcFirstLastPara="1" wrap="square" lIns="162533" tIns="162533" rIns="162533" bIns="162533" anchor="t" anchorCtr="0">
            <a:noAutofit/>
          </a:bodyPr>
          <a:lstStyle/>
          <a:p>
            <a:pPr algn="ctr"/>
            <a:r>
              <a:rPr lang="en-US"/>
              <a:t>Example: preventing water main breaks in Syracuse</a:t>
            </a:r>
            <a:endParaRPr/>
          </a:p>
        </p:txBody>
      </p:sp>
      <p:sp>
        <p:nvSpPr>
          <p:cNvPr id="543" name="Google Shape;543;g32d3355825c_1_12"/>
          <p:cNvSpPr txBox="1">
            <a:spLocks noGrp="1"/>
          </p:cNvSpPr>
          <p:nvPr>
            <p:ph type="body" idx="1"/>
          </p:nvPr>
        </p:nvSpPr>
        <p:spPr>
          <a:xfrm>
            <a:off x="415600" y="1536633"/>
            <a:ext cx="5314000" cy="4555200"/>
          </a:xfrm>
          <a:prstGeom prst="rect">
            <a:avLst/>
          </a:prstGeom>
          <a:noFill/>
          <a:ln>
            <a:noFill/>
          </a:ln>
        </p:spPr>
        <p:txBody>
          <a:bodyPr spcFirstLastPara="1" wrap="square" lIns="162533" tIns="162533" rIns="162533" bIns="162533" anchor="t" anchorCtr="0">
            <a:noAutofit/>
          </a:bodyPr>
          <a:lstStyle/>
          <a:p>
            <a:pPr marL="0" indent="0">
              <a:lnSpc>
                <a:spcPct val="100000"/>
              </a:lnSpc>
              <a:buNone/>
            </a:pPr>
            <a:r>
              <a:rPr lang="en-US"/>
              <a:t>Key information about pipe age, diameter, and material was only available in 100-year-old handwritten notebooks of installation diagrams</a:t>
            </a:r>
            <a:endParaRPr/>
          </a:p>
          <a:p>
            <a:pPr marL="0" indent="0">
              <a:lnSpc>
                <a:spcPct val="100000"/>
              </a:lnSpc>
              <a:buNone/>
            </a:pPr>
            <a:endParaRPr/>
          </a:p>
          <a:p>
            <a:pPr marL="0" indent="0">
              <a:lnSpc>
                <a:spcPct val="100000"/>
              </a:lnSpc>
              <a:buNone/>
            </a:pPr>
            <a:r>
              <a:rPr lang="en-US"/>
              <a:t>Strategically digitizing these records enabled us to more accurately predict whether a water main would break </a:t>
            </a:r>
            <a:endParaRPr/>
          </a:p>
        </p:txBody>
      </p:sp>
      <p:pic>
        <p:nvPicPr>
          <p:cNvPr id="544" name="Google Shape;544;g32d3355825c_1_12"/>
          <p:cNvPicPr preferRelativeResize="0"/>
          <p:nvPr/>
        </p:nvPicPr>
        <p:blipFill rotWithShape="1">
          <a:blip r:embed="rId3">
            <a:alphaModFix/>
          </a:blip>
          <a:srcRect/>
          <a:stretch/>
        </p:blipFill>
        <p:spPr>
          <a:xfrm>
            <a:off x="5729500" y="1536633"/>
            <a:ext cx="6046896" cy="4555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g32d3355825c_1_52"/>
          <p:cNvSpPr/>
          <p:nvPr/>
        </p:nvSpPr>
        <p:spPr>
          <a:xfrm>
            <a:off x="107967" y="977533"/>
            <a:ext cx="2685200" cy="3394400"/>
          </a:xfrm>
          <a:prstGeom prst="roundRect">
            <a:avLst>
              <a:gd name="adj" fmla="val 347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551" name="Google Shape;551;g32d3355825c_1_52"/>
          <p:cNvSpPr txBox="1"/>
          <p:nvPr/>
        </p:nvSpPr>
        <p:spPr>
          <a:xfrm>
            <a:off x="186367" y="1212067"/>
            <a:ext cx="2528400" cy="3117864"/>
          </a:xfrm>
          <a:prstGeom prst="rect">
            <a:avLst/>
          </a:prstGeom>
          <a:noFill/>
          <a:ln>
            <a:noFill/>
          </a:ln>
        </p:spPr>
        <p:txBody>
          <a:bodyPr spcFirstLastPara="1" wrap="square" lIns="121900" tIns="121900" rIns="121900" bIns="121900" anchor="t" anchorCtr="0">
            <a:spAutoFit/>
          </a:bodyPr>
          <a:lstStyle/>
          <a:p>
            <a:pPr>
              <a:buSzPts val="1200"/>
            </a:pPr>
            <a:r>
              <a:rPr lang="en-US" sz="1333">
                <a:solidFill>
                  <a:schemeClr val="dk1"/>
                </a:solidFill>
                <a:latin typeface="Lato"/>
                <a:ea typeface="Lato"/>
                <a:cs typeface="Lato"/>
                <a:sym typeface="Lato"/>
              </a:rPr>
              <a:t>Minimize homelessness among tenants facing eviction </a:t>
            </a:r>
            <a:endParaRPr sz="1333">
              <a:solidFill>
                <a:schemeClr val="dk1"/>
              </a:solidFill>
              <a:latin typeface="Lato"/>
              <a:ea typeface="Lato"/>
              <a:cs typeface="Lato"/>
              <a:sym typeface="Lato"/>
            </a:endParaRPr>
          </a:p>
          <a:p>
            <a:pPr>
              <a:buSzPts val="1200"/>
            </a:pPr>
            <a:endParaRPr sz="1333">
              <a:solidFill>
                <a:schemeClr val="dk1"/>
              </a:solidFill>
              <a:latin typeface="Lato"/>
              <a:ea typeface="Lato"/>
              <a:cs typeface="Lato"/>
              <a:sym typeface="Lato"/>
            </a:endParaRPr>
          </a:p>
          <a:p>
            <a:pPr>
              <a:buClr>
                <a:schemeClr val="dk1"/>
              </a:buClr>
              <a:buSzPts val="200"/>
            </a:pPr>
            <a:r>
              <a:rPr lang="en-US" sz="1333" b="1">
                <a:solidFill>
                  <a:srgbClr val="1155CC"/>
                </a:solidFill>
                <a:latin typeface="Lato"/>
                <a:ea typeface="Lato"/>
                <a:cs typeface="Lato"/>
                <a:sym typeface="Lato"/>
              </a:rPr>
              <a:t>Efficiency: </a:t>
            </a:r>
            <a:r>
              <a:rPr lang="en-US" sz="1333">
                <a:solidFill>
                  <a:schemeClr val="dk1"/>
                </a:solidFill>
                <a:latin typeface="Lato"/>
                <a:ea typeface="Lato"/>
                <a:cs typeface="Lato"/>
                <a:sym typeface="Lato"/>
              </a:rPr>
              <a:t>Maximize allocation of resources  to  individuals who will be homeless</a:t>
            </a:r>
            <a:endParaRPr sz="1333">
              <a:solidFill>
                <a:schemeClr val="dk1"/>
              </a:solidFill>
              <a:latin typeface="Lato"/>
              <a:ea typeface="Lato"/>
              <a:cs typeface="Lato"/>
              <a:sym typeface="Lato"/>
            </a:endParaRPr>
          </a:p>
          <a:p>
            <a:pPr>
              <a:buSzPts val="1200"/>
            </a:pPr>
            <a:endParaRPr sz="1333">
              <a:solidFill>
                <a:schemeClr val="dk1"/>
              </a:solidFill>
              <a:latin typeface="Lato"/>
              <a:ea typeface="Lato"/>
              <a:cs typeface="Lato"/>
              <a:sym typeface="Lato"/>
            </a:endParaRPr>
          </a:p>
          <a:p>
            <a:pPr>
              <a:buClr>
                <a:schemeClr val="dk1"/>
              </a:buClr>
              <a:buSzPts val="200"/>
            </a:pPr>
            <a:r>
              <a:rPr lang="en-US" sz="1333" b="1">
                <a:solidFill>
                  <a:srgbClr val="1155CC"/>
                </a:solidFill>
                <a:latin typeface="Lato"/>
                <a:ea typeface="Lato"/>
                <a:cs typeface="Lato"/>
                <a:sym typeface="Lato"/>
              </a:rPr>
              <a:t>Effectiveness: </a:t>
            </a:r>
            <a:r>
              <a:rPr lang="en-US" sz="1333">
                <a:solidFill>
                  <a:schemeClr val="dk1"/>
                </a:solidFill>
                <a:latin typeface="Lato"/>
                <a:ea typeface="Lato"/>
                <a:cs typeface="Lato"/>
                <a:sym typeface="Lato"/>
              </a:rPr>
              <a:t>Minimize homelessness rate </a:t>
            </a:r>
            <a:endParaRPr sz="1333">
              <a:solidFill>
                <a:schemeClr val="dk1"/>
              </a:solidFill>
              <a:latin typeface="Lato"/>
              <a:ea typeface="Lato"/>
              <a:cs typeface="Lato"/>
              <a:sym typeface="Lato"/>
            </a:endParaRPr>
          </a:p>
          <a:p>
            <a:pPr>
              <a:buClr>
                <a:schemeClr val="dk1"/>
              </a:buClr>
              <a:buSzPts val="200"/>
            </a:pPr>
            <a:endParaRPr sz="1333">
              <a:solidFill>
                <a:schemeClr val="dk1"/>
              </a:solidFill>
              <a:latin typeface="Lato"/>
              <a:ea typeface="Lato"/>
              <a:cs typeface="Lato"/>
              <a:sym typeface="Lato"/>
            </a:endParaRPr>
          </a:p>
          <a:p>
            <a:pPr>
              <a:buClr>
                <a:schemeClr val="dk1"/>
              </a:buClr>
              <a:buSzPts val="200"/>
            </a:pPr>
            <a:r>
              <a:rPr lang="en-US" sz="1333" b="1">
                <a:solidFill>
                  <a:srgbClr val="1155CC"/>
                </a:solidFill>
                <a:latin typeface="Lato"/>
                <a:ea typeface="Lato"/>
                <a:cs typeface="Lato"/>
                <a:sym typeface="Lato"/>
              </a:rPr>
              <a:t>Equity: </a:t>
            </a:r>
            <a:r>
              <a:rPr lang="en-US" sz="1333">
                <a:solidFill>
                  <a:schemeClr val="dk1"/>
                </a:solidFill>
                <a:latin typeface="Lato"/>
                <a:ea typeface="Lato"/>
                <a:cs typeface="Lato"/>
                <a:sym typeface="Lato"/>
              </a:rPr>
              <a:t>Minimize disparities in homelessness rate across demographic groups</a:t>
            </a:r>
            <a:endParaRPr sz="1333">
              <a:solidFill>
                <a:schemeClr val="dk1"/>
              </a:solidFill>
              <a:latin typeface="Lato"/>
              <a:ea typeface="Lato"/>
              <a:cs typeface="Lato"/>
              <a:sym typeface="Lato"/>
            </a:endParaRPr>
          </a:p>
        </p:txBody>
      </p:sp>
      <p:grpSp>
        <p:nvGrpSpPr>
          <p:cNvPr id="552" name="Google Shape;552;g32d3355825c_1_52"/>
          <p:cNvGrpSpPr/>
          <p:nvPr/>
        </p:nvGrpSpPr>
        <p:grpSpPr>
          <a:xfrm>
            <a:off x="218884" y="822749"/>
            <a:ext cx="1354499" cy="352208"/>
            <a:chOff x="711898" y="8449650"/>
            <a:chExt cx="4876977" cy="1268150"/>
          </a:xfrm>
        </p:grpSpPr>
        <p:pic>
          <p:nvPicPr>
            <p:cNvPr id="553" name="Google Shape;553;g32d3355825c_1_52"/>
            <p:cNvPicPr preferRelativeResize="0"/>
            <p:nvPr/>
          </p:nvPicPr>
          <p:blipFill rotWithShape="1">
            <a:blip r:embed="rId3">
              <a:alphaModFix/>
            </a:blip>
            <a:srcRect/>
            <a:stretch/>
          </p:blipFill>
          <p:spPr>
            <a:xfrm>
              <a:off x="711898" y="8449650"/>
              <a:ext cx="1241650" cy="1241650"/>
            </a:xfrm>
            <a:prstGeom prst="rect">
              <a:avLst/>
            </a:prstGeom>
            <a:noFill/>
            <a:ln>
              <a:noFill/>
            </a:ln>
          </p:spPr>
        </p:pic>
        <p:sp>
          <p:nvSpPr>
            <p:cNvPr id="554" name="Google Shape;554;g32d3355825c_1_52"/>
            <p:cNvSpPr txBox="1"/>
            <p:nvPr/>
          </p:nvSpPr>
          <p:spPr>
            <a:xfrm>
              <a:off x="2262475" y="8482700"/>
              <a:ext cx="3326400" cy="12351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1C4587"/>
                  </a:solidFill>
                  <a:latin typeface="Lato"/>
                  <a:ea typeface="Lato"/>
                  <a:cs typeface="Lato"/>
                  <a:sym typeface="Lato"/>
                </a:rPr>
                <a:t>Goals</a:t>
              </a:r>
              <a:endParaRPr sz="2000" b="1">
                <a:solidFill>
                  <a:srgbClr val="1C4587"/>
                </a:solidFill>
                <a:latin typeface="Lato"/>
                <a:ea typeface="Lato"/>
                <a:cs typeface="Lato"/>
                <a:sym typeface="Lato"/>
              </a:endParaRPr>
            </a:p>
          </p:txBody>
        </p:sp>
      </p:grpSp>
      <p:sp>
        <p:nvSpPr>
          <p:cNvPr id="555" name="Google Shape;555;g32d3355825c_1_52"/>
          <p:cNvSpPr/>
          <p:nvPr/>
        </p:nvSpPr>
        <p:spPr>
          <a:xfrm>
            <a:off x="3520264" y="1507233"/>
            <a:ext cx="2256800" cy="2422000"/>
          </a:xfrm>
          <a:prstGeom prst="roundRect">
            <a:avLst>
              <a:gd name="adj" fmla="val 6971"/>
            </a:avLst>
          </a:prstGeom>
          <a:solidFill>
            <a:schemeClr val="l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556" name="Google Shape;556;g32d3355825c_1_52"/>
          <p:cNvSpPr txBox="1"/>
          <p:nvPr/>
        </p:nvSpPr>
        <p:spPr>
          <a:xfrm>
            <a:off x="3640767" y="1917834"/>
            <a:ext cx="1983200" cy="1600782"/>
          </a:xfrm>
          <a:prstGeom prst="rect">
            <a:avLst/>
          </a:prstGeom>
          <a:noFill/>
          <a:ln>
            <a:noFill/>
          </a:ln>
        </p:spPr>
        <p:txBody>
          <a:bodyPr spcFirstLastPara="1" wrap="square" lIns="121900" tIns="121900" rIns="121900" bIns="121900" anchor="t" anchorCtr="0">
            <a:spAutoFit/>
          </a:bodyPr>
          <a:lstStyle/>
          <a:p>
            <a:pPr>
              <a:buSzPts val="1200"/>
            </a:pPr>
            <a:r>
              <a:rPr lang="en-US" sz="1467">
                <a:solidFill>
                  <a:schemeClr val="dk1"/>
                </a:solidFill>
                <a:latin typeface="Lato"/>
                <a:ea typeface="Lato"/>
                <a:cs typeface="Lato"/>
                <a:sym typeface="Lato"/>
              </a:rPr>
              <a:t>Proactively conduct outreach and provide rental assistance funds to 30 individuals every week</a:t>
            </a:r>
            <a:endParaRPr sz="1467">
              <a:solidFill>
                <a:schemeClr val="dk1"/>
              </a:solidFill>
              <a:latin typeface="Lato"/>
              <a:ea typeface="Lato"/>
              <a:cs typeface="Lato"/>
              <a:sym typeface="Lato"/>
            </a:endParaRPr>
          </a:p>
        </p:txBody>
      </p:sp>
      <p:grpSp>
        <p:nvGrpSpPr>
          <p:cNvPr id="557" name="Google Shape;557;g32d3355825c_1_52"/>
          <p:cNvGrpSpPr/>
          <p:nvPr/>
        </p:nvGrpSpPr>
        <p:grpSpPr>
          <a:xfrm>
            <a:off x="3876560" y="1303317"/>
            <a:ext cx="1591797" cy="351691"/>
            <a:chOff x="14039163" y="3594337"/>
            <a:chExt cx="5731387" cy="1266288"/>
          </a:xfrm>
        </p:grpSpPr>
        <p:pic>
          <p:nvPicPr>
            <p:cNvPr id="558" name="Google Shape;558;g32d3355825c_1_52"/>
            <p:cNvPicPr preferRelativeResize="0"/>
            <p:nvPr/>
          </p:nvPicPr>
          <p:blipFill rotWithShape="1">
            <a:blip r:embed="rId4">
              <a:alphaModFix/>
            </a:blip>
            <a:srcRect/>
            <a:stretch/>
          </p:blipFill>
          <p:spPr>
            <a:xfrm>
              <a:off x="14039163" y="3594337"/>
              <a:ext cx="1241646" cy="1241663"/>
            </a:xfrm>
            <a:prstGeom prst="rect">
              <a:avLst/>
            </a:prstGeom>
            <a:noFill/>
            <a:ln>
              <a:noFill/>
            </a:ln>
          </p:spPr>
        </p:pic>
        <p:sp>
          <p:nvSpPr>
            <p:cNvPr id="559" name="Google Shape;559;g32d3355825c_1_52"/>
            <p:cNvSpPr txBox="1"/>
            <p:nvPr/>
          </p:nvSpPr>
          <p:spPr>
            <a:xfrm>
              <a:off x="15533050" y="3625525"/>
              <a:ext cx="4237500" cy="12351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1C4587"/>
                  </a:solidFill>
                  <a:latin typeface="Lato"/>
                  <a:ea typeface="Lato"/>
                  <a:cs typeface="Lato"/>
                  <a:sym typeface="Lato"/>
                </a:rPr>
                <a:t>Actions</a:t>
              </a:r>
              <a:endParaRPr sz="2000" b="1">
                <a:solidFill>
                  <a:srgbClr val="1C4587"/>
                </a:solidFill>
                <a:latin typeface="Lato"/>
                <a:ea typeface="Lato"/>
                <a:cs typeface="Lato"/>
                <a:sym typeface="Lato"/>
              </a:endParaRPr>
            </a:p>
          </p:txBody>
        </p:sp>
      </p:grpSp>
      <p:sp>
        <p:nvSpPr>
          <p:cNvPr id="560" name="Google Shape;560;g32d3355825c_1_52"/>
          <p:cNvSpPr/>
          <p:nvPr/>
        </p:nvSpPr>
        <p:spPr>
          <a:xfrm>
            <a:off x="9631232" y="951000"/>
            <a:ext cx="2256800" cy="3168800"/>
          </a:xfrm>
          <a:prstGeom prst="roundRect">
            <a:avLst>
              <a:gd name="adj" fmla="val 6971"/>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561" name="Google Shape;561;g32d3355825c_1_52"/>
          <p:cNvSpPr txBox="1"/>
          <p:nvPr/>
        </p:nvSpPr>
        <p:spPr>
          <a:xfrm>
            <a:off x="9686400" y="1293401"/>
            <a:ext cx="2126400" cy="430847"/>
          </a:xfrm>
          <a:prstGeom prst="rect">
            <a:avLst/>
          </a:prstGeom>
          <a:noFill/>
          <a:ln>
            <a:noFill/>
          </a:ln>
        </p:spPr>
        <p:txBody>
          <a:bodyPr spcFirstLastPara="1" wrap="square" lIns="121900" tIns="121900" rIns="121900" bIns="121900" anchor="t" anchorCtr="0">
            <a:spAutoFit/>
          </a:bodyPr>
          <a:lstStyle/>
          <a:p>
            <a:pPr>
              <a:buSzPts val="1200"/>
            </a:pPr>
            <a:endParaRPr sz="1200" dirty="0">
              <a:solidFill>
                <a:srgbClr val="434343"/>
              </a:solidFill>
              <a:latin typeface="Lato"/>
              <a:ea typeface="Lato"/>
              <a:cs typeface="Lato"/>
              <a:sym typeface="Lato"/>
            </a:endParaRPr>
          </a:p>
        </p:txBody>
      </p:sp>
      <p:sp>
        <p:nvSpPr>
          <p:cNvPr id="562" name="Google Shape;562;g32d3355825c_1_52"/>
          <p:cNvSpPr txBox="1"/>
          <p:nvPr/>
        </p:nvSpPr>
        <p:spPr>
          <a:xfrm>
            <a:off x="10264828" y="795751"/>
            <a:ext cx="654400" cy="3432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1C4587"/>
                </a:solidFill>
                <a:latin typeface="Lato"/>
                <a:ea typeface="Lato"/>
                <a:cs typeface="Lato"/>
                <a:sym typeface="Lato"/>
              </a:rPr>
              <a:t>Data</a:t>
            </a:r>
            <a:endParaRPr sz="2000" b="1">
              <a:solidFill>
                <a:srgbClr val="1C4587"/>
              </a:solidFill>
              <a:latin typeface="Lato"/>
              <a:ea typeface="Lato"/>
              <a:cs typeface="Lato"/>
              <a:sym typeface="Lato"/>
            </a:endParaRPr>
          </a:p>
        </p:txBody>
      </p:sp>
      <p:pic>
        <p:nvPicPr>
          <p:cNvPr id="563" name="Google Shape;563;g32d3355825c_1_52"/>
          <p:cNvPicPr preferRelativeResize="0"/>
          <p:nvPr/>
        </p:nvPicPr>
        <p:blipFill rotWithShape="1">
          <a:blip r:embed="rId5">
            <a:alphaModFix/>
          </a:blip>
          <a:srcRect/>
          <a:stretch/>
        </p:blipFill>
        <p:spPr>
          <a:xfrm>
            <a:off x="9862545" y="795751"/>
            <a:ext cx="342067" cy="377805"/>
          </a:xfrm>
          <a:prstGeom prst="rect">
            <a:avLst/>
          </a:prstGeom>
          <a:noFill/>
          <a:ln>
            <a:noFill/>
          </a:ln>
        </p:spPr>
      </p:pic>
      <p:sp>
        <p:nvSpPr>
          <p:cNvPr id="564" name="Google Shape;564;g32d3355825c_1_52"/>
          <p:cNvSpPr/>
          <p:nvPr/>
        </p:nvSpPr>
        <p:spPr>
          <a:xfrm>
            <a:off x="6456467" y="1305200"/>
            <a:ext cx="2528400" cy="2762000"/>
          </a:xfrm>
          <a:prstGeom prst="roundRect">
            <a:avLst>
              <a:gd name="adj" fmla="val 3072"/>
            </a:avLst>
          </a:prstGeom>
          <a:noFill/>
          <a:ln w="9525" cap="flat" cmpd="sng">
            <a:solidFill>
              <a:srgbClr val="F3F3F3"/>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565" name="Google Shape;565;g32d3355825c_1_52"/>
          <p:cNvSpPr txBox="1"/>
          <p:nvPr/>
        </p:nvSpPr>
        <p:spPr>
          <a:xfrm>
            <a:off x="6485367" y="1660068"/>
            <a:ext cx="2384800" cy="2361504"/>
          </a:xfrm>
          <a:prstGeom prst="rect">
            <a:avLst/>
          </a:prstGeom>
          <a:noFill/>
          <a:ln>
            <a:noFill/>
          </a:ln>
        </p:spPr>
        <p:txBody>
          <a:bodyPr spcFirstLastPara="1" wrap="square" lIns="121900" tIns="121900" rIns="121900" bIns="121900" anchor="t" anchorCtr="0">
            <a:spAutoFit/>
          </a:bodyPr>
          <a:lstStyle/>
          <a:p>
            <a:pPr>
              <a:buClr>
                <a:schemeClr val="dk1"/>
              </a:buClr>
              <a:buSzPts val="200"/>
            </a:pPr>
            <a:r>
              <a:rPr lang="en-US" sz="1333" b="1">
                <a:solidFill>
                  <a:srgbClr val="F3F3F3"/>
                </a:solidFill>
                <a:latin typeface="Lato"/>
                <a:ea typeface="Lato"/>
                <a:cs typeface="Lato"/>
                <a:sym typeface="Lato"/>
              </a:rPr>
              <a:t>Predict</a:t>
            </a:r>
            <a:r>
              <a:rPr lang="en-US" sz="1333">
                <a:solidFill>
                  <a:srgbClr val="F3F3F3"/>
                </a:solidFill>
                <a:latin typeface="Lato"/>
                <a:ea typeface="Lato"/>
                <a:cs typeface="Lato"/>
                <a:sym typeface="Lato"/>
              </a:rPr>
              <a:t> which tenants facing eviction are most likely to interact with the homeless system in the near future.</a:t>
            </a:r>
            <a:endParaRPr sz="1333">
              <a:solidFill>
                <a:srgbClr val="F3F3F3"/>
              </a:solidFill>
              <a:latin typeface="Lato"/>
              <a:ea typeface="Lato"/>
              <a:cs typeface="Lato"/>
              <a:sym typeface="Lato"/>
            </a:endParaRPr>
          </a:p>
          <a:p>
            <a:pPr>
              <a:buClr>
                <a:schemeClr val="dk1"/>
              </a:buClr>
              <a:buSzPts val="200"/>
            </a:pPr>
            <a:endParaRPr sz="1333">
              <a:solidFill>
                <a:srgbClr val="F3F3F3"/>
              </a:solidFill>
              <a:latin typeface="Lato"/>
              <a:ea typeface="Lato"/>
              <a:cs typeface="Lato"/>
              <a:sym typeface="Lato"/>
            </a:endParaRPr>
          </a:p>
          <a:p>
            <a:pPr>
              <a:buClr>
                <a:schemeClr val="dk1"/>
              </a:buClr>
              <a:buSzPts val="200"/>
            </a:pPr>
            <a:r>
              <a:rPr lang="en-US" sz="1333" b="1">
                <a:solidFill>
                  <a:srgbClr val="F3F3F3"/>
                </a:solidFill>
                <a:latin typeface="Lato"/>
                <a:ea typeface="Lato"/>
                <a:cs typeface="Lato"/>
                <a:sym typeface="Lato"/>
              </a:rPr>
              <a:t>Predict</a:t>
            </a:r>
            <a:r>
              <a:rPr lang="en-US" sz="1333">
                <a:solidFill>
                  <a:srgbClr val="F3F3F3"/>
                </a:solidFill>
                <a:latin typeface="Lato"/>
                <a:ea typeface="Lato"/>
                <a:cs typeface="Lato"/>
                <a:sym typeface="Lato"/>
              </a:rPr>
              <a:t> which tenants facing eviction  are most likely to remain stably housed with rental assistance</a:t>
            </a:r>
            <a:endParaRPr sz="1333">
              <a:solidFill>
                <a:srgbClr val="F3F3F3"/>
              </a:solidFill>
              <a:latin typeface="Lato"/>
              <a:ea typeface="Lato"/>
              <a:cs typeface="Lato"/>
              <a:sym typeface="Lato"/>
            </a:endParaRPr>
          </a:p>
          <a:p>
            <a:pPr>
              <a:spcBef>
                <a:spcPts val="533"/>
              </a:spcBef>
              <a:buClr>
                <a:schemeClr val="dk1"/>
              </a:buClr>
              <a:buSzPts val="200"/>
            </a:pPr>
            <a:endParaRPr sz="1333">
              <a:solidFill>
                <a:srgbClr val="F3F3F3"/>
              </a:solidFill>
              <a:latin typeface="Lato"/>
              <a:ea typeface="Lato"/>
              <a:cs typeface="Lato"/>
              <a:sym typeface="Lato"/>
            </a:endParaRPr>
          </a:p>
        </p:txBody>
      </p:sp>
      <p:grpSp>
        <p:nvGrpSpPr>
          <p:cNvPr id="566" name="Google Shape;566;g32d3355825c_1_52"/>
          <p:cNvGrpSpPr/>
          <p:nvPr/>
        </p:nvGrpSpPr>
        <p:grpSpPr>
          <a:xfrm>
            <a:off x="6698097" y="1153105"/>
            <a:ext cx="1549471" cy="364143"/>
            <a:chOff x="14343963" y="10178725"/>
            <a:chExt cx="5578987" cy="1311125"/>
          </a:xfrm>
        </p:grpSpPr>
        <p:pic>
          <p:nvPicPr>
            <p:cNvPr id="567" name="Google Shape;567;g32d3355825c_1_52"/>
            <p:cNvPicPr preferRelativeResize="0"/>
            <p:nvPr/>
          </p:nvPicPr>
          <p:blipFill rotWithShape="1">
            <a:blip r:embed="rId6">
              <a:alphaModFix amt="20000"/>
            </a:blip>
            <a:srcRect/>
            <a:stretch/>
          </p:blipFill>
          <p:spPr>
            <a:xfrm>
              <a:off x="14343963" y="10248200"/>
              <a:ext cx="1241650" cy="1241650"/>
            </a:xfrm>
            <a:prstGeom prst="rect">
              <a:avLst/>
            </a:prstGeom>
            <a:noFill/>
            <a:ln>
              <a:noFill/>
            </a:ln>
          </p:spPr>
        </p:pic>
        <p:sp>
          <p:nvSpPr>
            <p:cNvPr id="568" name="Google Shape;568;g32d3355825c_1_52"/>
            <p:cNvSpPr txBox="1"/>
            <p:nvPr/>
          </p:nvSpPr>
          <p:spPr>
            <a:xfrm>
              <a:off x="15685450" y="10178725"/>
              <a:ext cx="4237500" cy="12351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F3F3F3"/>
                  </a:solidFill>
                  <a:latin typeface="Lato"/>
                  <a:ea typeface="Lato"/>
                  <a:cs typeface="Lato"/>
                  <a:sym typeface="Lato"/>
                </a:rPr>
                <a:t>Analysis</a:t>
              </a:r>
              <a:endParaRPr sz="2000" b="1">
                <a:solidFill>
                  <a:srgbClr val="F3F3F3"/>
                </a:solidFill>
                <a:latin typeface="Lato"/>
                <a:ea typeface="Lato"/>
                <a:cs typeface="Lato"/>
                <a:sym typeface="Lato"/>
              </a:endParaRPr>
            </a:p>
          </p:txBody>
        </p:sp>
      </p:grpSp>
      <p:sp>
        <p:nvSpPr>
          <p:cNvPr id="569" name="Google Shape;569;g32d3355825c_1_52"/>
          <p:cNvSpPr/>
          <p:nvPr/>
        </p:nvSpPr>
        <p:spPr>
          <a:xfrm>
            <a:off x="175000" y="4557067"/>
            <a:ext cx="11842000" cy="2124400"/>
          </a:xfrm>
          <a:prstGeom prst="roundRect">
            <a:avLst>
              <a:gd name="adj" fmla="val 3419"/>
            </a:avLst>
          </a:prstGeom>
          <a:noFill/>
          <a:ln w="9525" cap="flat" cmpd="sng">
            <a:solidFill>
              <a:srgbClr val="F3F3F3"/>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570" name="Google Shape;570;g32d3355825c_1_52"/>
          <p:cNvSpPr txBox="1"/>
          <p:nvPr/>
        </p:nvSpPr>
        <p:spPr>
          <a:xfrm>
            <a:off x="3242252" y="4371928"/>
            <a:ext cx="2920000" cy="3516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F3F3F3"/>
                </a:solidFill>
                <a:latin typeface="Lato"/>
                <a:ea typeface="Lato"/>
                <a:cs typeface="Lato"/>
                <a:sym typeface="Lato"/>
              </a:rPr>
              <a:t>Ethical Considerations</a:t>
            </a:r>
            <a:endParaRPr sz="2000" b="1">
              <a:solidFill>
                <a:srgbClr val="F3F3F3"/>
              </a:solidFill>
              <a:latin typeface="Lato"/>
              <a:ea typeface="Lato"/>
              <a:cs typeface="Lato"/>
              <a:sym typeface="Lato"/>
            </a:endParaRPr>
          </a:p>
        </p:txBody>
      </p:sp>
      <p:sp>
        <p:nvSpPr>
          <p:cNvPr id="571" name="Google Shape;571;g32d3355825c_1_52"/>
          <p:cNvSpPr txBox="1"/>
          <p:nvPr/>
        </p:nvSpPr>
        <p:spPr>
          <a:xfrm>
            <a:off x="261567" y="4799067"/>
            <a:ext cx="5640000" cy="1487138"/>
          </a:xfrm>
          <a:prstGeom prst="rect">
            <a:avLst/>
          </a:prstGeom>
          <a:noFill/>
          <a:ln>
            <a:noFill/>
          </a:ln>
        </p:spPr>
        <p:txBody>
          <a:bodyPr spcFirstLastPara="1" wrap="square" lIns="25400" tIns="25400" rIns="25400" bIns="25400" anchor="t" anchorCtr="0">
            <a:spAutoFit/>
          </a:bodyPr>
          <a:lstStyle/>
          <a:p>
            <a:pPr>
              <a:buSzPts val="1000"/>
            </a:pPr>
            <a:r>
              <a:rPr lang="en-US" sz="1333" b="1">
                <a:solidFill>
                  <a:srgbClr val="F3F3F3"/>
                </a:solidFill>
                <a:latin typeface="Lato"/>
                <a:ea typeface="Lato"/>
                <a:cs typeface="Lato"/>
                <a:sym typeface="Lato"/>
              </a:rPr>
              <a:t>Data Protection: </a:t>
            </a:r>
            <a:r>
              <a:rPr lang="en-US" sz="1333">
                <a:solidFill>
                  <a:srgbClr val="F3F3F3"/>
                </a:solidFill>
                <a:latin typeface="Lato"/>
                <a:ea typeface="Lato"/>
                <a:cs typeface="Lato"/>
                <a:sym typeface="Lato"/>
              </a:rPr>
              <a:t>Sensitive information about County residents needs to be protected </a:t>
            </a:r>
            <a:endParaRPr sz="1333">
              <a:solidFill>
                <a:srgbClr val="F3F3F3"/>
              </a:solidFill>
              <a:latin typeface="Lato"/>
              <a:ea typeface="Lato"/>
              <a:cs typeface="Lato"/>
              <a:sym typeface="Lato"/>
            </a:endParaRPr>
          </a:p>
          <a:p>
            <a:pPr>
              <a:buSzPts val="1000"/>
            </a:pPr>
            <a:endParaRPr sz="1333">
              <a:solidFill>
                <a:srgbClr val="F3F3F3"/>
              </a:solidFill>
              <a:latin typeface="Lato"/>
              <a:ea typeface="Lato"/>
              <a:cs typeface="Lato"/>
              <a:sym typeface="Lato"/>
            </a:endParaRPr>
          </a:p>
          <a:p>
            <a:pPr>
              <a:buSzPts val="1000"/>
            </a:pPr>
            <a:r>
              <a:rPr lang="en-US" sz="1333" b="1">
                <a:solidFill>
                  <a:srgbClr val="F3F3F3"/>
                </a:solidFill>
                <a:latin typeface="Lato"/>
                <a:ea typeface="Lato"/>
                <a:cs typeface="Lato"/>
                <a:sym typeface="Lato"/>
              </a:rPr>
              <a:t>Discrimination/ Equity:</a:t>
            </a:r>
            <a:r>
              <a:rPr lang="en-US" sz="1333">
                <a:solidFill>
                  <a:srgbClr val="F3F3F3"/>
                </a:solidFill>
                <a:latin typeface="Lato"/>
                <a:ea typeface="Lato"/>
                <a:cs typeface="Lato"/>
                <a:sym typeface="Lato"/>
              </a:rPr>
              <a:t> Groups that are disproportionately affected by housing crises need to be considered</a:t>
            </a:r>
            <a:endParaRPr sz="1333">
              <a:solidFill>
                <a:srgbClr val="F3F3F3"/>
              </a:solidFill>
              <a:latin typeface="Lato"/>
              <a:ea typeface="Lato"/>
              <a:cs typeface="Lato"/>
              <a:sym typeface="Lato"/>
            </a:endParaRPr>
          </a:p>
          <a:p>
            <a:pPr>
              <a:buSzPts val="1000"/>
            </a:pPr>
            <a:endParaRPr sz="1333">
              <a:solidFill>
                <a:srgbClr val="F3F3F3"/>
              </a:solidFill>
              <a:latin typeface="Lato"/>
              <a:ea typeface="Lato"/>
              <a:cs typeface="Lato"/>
              <a:sym typeface="Lato"/>
            </a:endParaRPr>
          </a:p>
          <a:p>
            <a:pPr>
              <a:buSzPts val="1000"/>
            </a:pPr>
            <a:r>
              <a:rPr lang="en-US" sz="1333" b="1">
                <a:solidFill>
                  <a:srgbClr val="F3F3F3"/>
                </a:solidFill>
                <a:latin typeface="Lato"/>
                <a:ea typeface="Lato"/>
                <a:cs typeface="Lato"/>
                <a:sym typeface="Lato"/>
              </a:rPr>
              <a:t>Trade–offs across Goals:</a:t>
            </a:r>
            <a:r>
              <a:rPr lang="en-US" sz="1333">
                <a:solidFill>
                  <a:srgbClr val="F3F3F3"/>
                </a:solidFill>
                <a:latin typeface="Lato"/>
                <a:ea typeface="Lato"/>
                <a:cs typeface="Lato"/>
                <a:sym typeface="Lato"/>
              </a:rPr>
              <a:t> Efficiency vs Equity</a:t>
            </a:r>
            <a:endParaRPr sz="1333">
              <a:solidFill>
                <a:srgbClr val="F3F3F3"/>
              </a:solidFill>
              <a:latin typeface="Lato"/>
              <a:ea typeface="Lato"/>
              <a:cs typeface="Lato"/>
              <a:sym typeface="Lato"/>
            </a:endParaRPr>
          </a:p>
        </p:txBody>
      </p:sp>
      <p:sp>
        <p:nvSpPr>
          <p:cNvPr id="572" name="Google Shape;572;g32d3355825c_1_52"/>
          <p:cNvSpPr txBox="1"/>
          <p:nvPr/>
        </p:nvSpPr>
        <p:spPr>
          <a:xfrm>
            <a:off x="5976300" y="4572667"/>
            <a:ext cx="5986400" cy="2092264"/>
          </a:xfrm>
          <a:prstGeom prst="rect">
            <a:avLst/>
          </a:prstGeom>
          <a:noFill/>
          <a:ln>
            <a:noFill/>
          </a:ln>
        </p:spPr>
        <p:txBody>
          <a:bodyPr spcFirstLastPara="1" wrap="square" lIns="121900" tIns="121900" rIns="121900" bIns="121900" anchor="t" anchorCtr="0">
            <a:spAutoFit/>
          </a:bodyPr>
          <a:lstStyle/>
          <a:p>
            <a:pPr>
              <a:buSzPts val="1000"/>
            </a:pPr>
            <a:r>
              <a:rPr lang="en-US" sz="1333" b="1">
                <a:solidFill>
                  <a:srgbClr val="F3F3F3"/>
                </a:solidFill>
                <a:latin typeface="Lato"/>
                <a:ea typeface="Lato"/>
                <a:cs typeface="Lato"/>
                <a:sym typeface="Lato"/>
              </a:rPr>
              <a:t>Transparency: </a:t>
            </a:r>
            <a:r>
              <a:rPr lang="en-US" sz="1333">
                <a:solidFill>
                  <a:srgbClr val="F3F3F3"/>
                </a:solidFill>
                <a:latin typeface="Lato"/>
                <a:ea typeface="Lato"/>
                <a:cs typeface="Lato"/>
                <a:sym typeface="Lato"/>
              </a:rPr>
              <a:t> Engaging Frontline workers &amp; impacted communities about the new RA program</a:t>
            </a:r>
            <a:endParaRPr sz="1333">
              <a:solidFill>
                <a:srgbClr val="F3F3F3"/>
              </a:solidFill>
              <a:latin typeface="Lato"/>
              <a:ea typeface="Lato"/>
              <a:cs typeface="Lato"/>
              <a:sym typeface="Lato"/>
            </a:endParaRPr>
          </a:p>
          <a:p>
            <a:pPr>
              <a:buSzPts val="1000"/>
            </a:pPr>
            <a:endParaRPr sz="1333">
              <a:solidFill>
                <a:srgbClr val="F3F3F3"/>
              </a:solidFill>
              <a:latin typeface="Lato"/>
              <a:ea typeface="Lato"/>
              <a:cs typeface="Lato"/>
              <a:sym typeface="Lato"/>
            </a:endParaRPr>
          </a:p>
          <a:p>
            <a:pPr>
              <a:buSzPts val="1000"/>
            </a:pPr>
            <a:r>
              <a:rPr lang="en-US" sz="1333" b="1">
                <a:solidFill>
                  <a:srgbClr val="F3F3F3"/>
                </a:solidFill>
                <a:latin typeface="Lato"/>
                <a:ea typeface="Lato"/>
                <a:cs typeface="Lato"/>
                <a:sym typeface="Lato"/>
              </a:rPr>
              <a:t>Data limitations: </a:t>
            </a:r>
            <a:r>
              <a:rPr lang="en-US" sz="1333">
                <a:solidFill>
                  <a:srgbClr val="F3F3F3"/>
                </a:solidFill>
                <a:latin typeface="Lato"/>
                <a:ea typeface="Lato"/>
                <a:cs typeface="Lato"/>
                <a:sym typeface="Lato"/>
              </a:rPr>
              <a:t>Does not capture non-court enforced evictions and does not capture individuals experiencing homelessness without interacting with county homelessness system </a:t>
            </a:r>
            <a:endParaRPr sz="1333">
              <a:solidFill>
                <a:srgbClr val="F3F3F3"/>
              </a:solidFill>
              <a:latin typeface="Lato"/>
              <a:ea typeface="Lato"/>
              <a:cs typeface="Lato"/>
              <a:sym typeface="Lato"/>
            </a:endParaRPr>
          </a:p>
          <a:p>
            <a:pPr>
              <a:buSzPts val="1000"/>
            </a:pPr>
            <a:endParaRPr sz="1333">
              <a:solidFill>
                <a:srgbClr val="F3F3F3"/>
              </a:solidFill>
              <a:latin typeface="Lato"/>
              <a:ea typeface="Lato"/>
              <a:cs typeface="Lato"/>
              <a:sym typeface="Lato"/>
            </a:endParaRPr>
          </a:p>
          <a:p>
            <a:pPr>
              <a:buSzPts val="1000"/>
            </a:pPr>
            <a:r>
              <a:rPr lang="en-US" sz="1333" b="1">
                <a:solidFill>
                  <a:srgbClr val="F3F3F3"/>
                </a:solidFill>
                <a:latin typeface="Lato"/>
                <a:ea typeface="Lato"/>
                <a:cs typeface="Lato"/>
                <a:sym typeface="Lato"/>
              </a:rPr>
              <a:t>Analysis:</a:t>
            </a:r>
            <a:r>
              <a:rPr lang="en-US" sz="1333">
                <a:solidFill>
                  <a:srgbClr val="F3F3F3"/>
                </a:solidFill>
                <a:latin typeface="Lato"/>
                <a:ea typeface="Lato"/>
                <a:cs typeface="Lato"/>
                <a:sym typeface="Lato"/>
              </a:rPr>
              <a:t> Errors in model predictions can lead to assistance not reaching vulnerable individuals  </a:t>
            </a:r>
            <a:endParaRPr sz="1333">
              <a:solidFill>
                <a:srgbClr val="F3F3F3"/>
              </a:solidFill>
              <a:latin typeface="Lato"/>
              <a:ea typeface="Lato"/>
              <a:cs typeface="Lato"/>
              <a:sym typeface="Lato"/>
            </a:endParaRPr>
          </a:p>
        </p:txBody>
      </p:sp>
      <p:sp>
        <p:nvSpPr>
          <p:cNvPr id="573" name="Google Shape;573;g32d3355825c_1_52"/>
          <p:cNvSpPr/>
          <p:nvPr/>
        </p:nvSpPr>
        <p:spPr>
          <a:xfrm>
            <a:off x="5901567" y="2513467"/>
            <a:ext cx="408000" cy="205600"/>
          </a:xfrm>
          <a:prstGeom prst="leftArrow">
            <a:avLst>
              <a:gd name="adj1" fmla="val 50000"/>
              <a:gd name="adj2" fmla="val 50000"/>
            </a:avLst>
          </a:prstGeom>
          <a:solidFill>
            <a:srgbClr val="F3F3F3"/>
          </a:solidFill>
          <a:ln w="9525" cap="flat" cmpd="sng">
            <a:solidFill>
              <a:srgbClr val="F3F3F3"/>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p>
        </p:txBody>
      </p:sp>
      <p:sp>
        <p:nvSpPr>
          <p:cNvPr id="574" name="Google Shape;574;g32d3355825c_1_52"/>
          <p:cNvSpPr/>
          <p:nvPr/>
        </p:nvSpPr>
        <p:spPr>
          <a:xfrm>
            <a:off x="9131633" y="2513467"/>
            <a:ext cx="408000" cy="205600"/>
          </a:xfrm>
          <a:prstGeom prst="leftArrow">
            <a:avLst>
              <a:gd name="adj1" fmla="val 50000"/>
              <a:gd name="adj2" fmla="val 50000"/>
            </a:avLst>
          </a:prstGeom>
          <a:solidFill>
            <a:srgbClr val="F3F3F3"/>
          </a:solidFill>
          <a:ln w="9525" cap="flat" cmpd="sng">
            <a:solidFill>
              <a:srgbClr val="F3F3F3"/>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p>
        </p:txBody>
      </p:sp>
      <p:sp>
        <p:nvSpPr>
          <p:cNvPr id="575" name="Google Shape;575;g32d3355825c_1_52"/>
          <p:cNvSpPr/>
          <p:nvPr/>
        </p:nvSpPr>
        <p:spPr>
          <a:xfrm>
            <a:off x="2955167" y="2513467"/>
            <a:ext cx="408000" cy="2056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p>
        </p:txBody>
      </p:sp>
      <p:sp>
        <p:nvSpPr>
          <p:cNvPr id="576" name="Google Shape;576;g32d3355825c_1_52"/>
          <p:cNvSpPr txBox="1"/>
          <p:nvPr/>
        </p:nvSpPr>
        <p:spPr>
          <a:xfrm>
            <a:off x="0" y="5868"/>
            <a:ext cx="12192000" cy="754012"/>
          </a:xfrm>
          <a:prstGeom prst="rect">
            <a:avLst/>
          </a:prstGeom>
          <a:solidFill>
            <a:srgbClr val="800000"/>
          </a:solidFill>
          <a:ln>
            <a:noFill/>
          </a:ln>
        </p:spPr>
        <p:txBody>
          <a:bodyPr spcFirstLastPara="1" wrap="square" lIns="121900" tIns="121900" rIns="121900" bIns="121900" anchor="t" anchorCtr="0">
            <a:spAutoFit/>
          </a:bodyPr>
          <a:lstStyle/>
          <a:p>
            <a:pPr algn="ctr">
              <a:buClr>
                <a:schemeClr val="dk1"/>
              </a:buClr>
              <a:buSzPts val="1100"/>
            </a:pPr>
            <a:r>
              <a:rPr lang="en-US" sz="3300">
                <a:solidFill>
                  <a:schemeClr val="lt1"/>
                </a:solidFill>
                <a:latin typeface="Calibri"/>
                <a:ea typeface="Calibri"/>
                <a:cs typeface="Calibri"/>
                <a:sym typeface="Calibri"/>
              </a:rPr>
              <a:t>Returning to the rental assistance example</a:t>
            </a:r>
            <a:endParaRPr sz="3200" b="1">
              <a:solidFill>
                <a:schemeClr val="lt1"/>
              </a:solidFill>
              <a:latin typeface="Lato"/>
              <a:ea typeface="Lato"/>
              <a:cs typeface="Lato"/>
              <a:sym typeface="Lato"/>
            </a:endParaRPr>
          </a:p>
        </p:txBody>
      </p:sp>
      <p:cxnSp>
        <p:nvCxnSpPr>
          <p:cNvPr id="577" name="Google Shape;577;g32d3355825c_1_52"/>
          <p:cNvCxnSpPr>
            <a:stCxn id="578" idx="1"/>
            <a:endCxn id="556" idx="2"/>
          </p:cNvCxnSpPr>
          <p:nvPr/>
        </p:nvCxnSpPr>
        <p:spPr>
          <a:xfrm rot="10800000">
            <a:off x="4632368" y="3518616"/>
            <a:ext cx="2487633" cy="1061498"/>
          </a:xfrm>
          <a:prstGeom prst="curvedConnector2">
            <a:avLst/>
          </a:prstGeom>
          <a:noFill/>
          <a:ln w="19050" cap="flat" cmpd="sng">
            <a:solidFill>
              <a:schemeClr val="dk2"/>
            </a:solidFill>
            <a:prstDash val="solid"/>
            <a:round/>
            <a:headEnd type="none" w="sm" len="sm"/>
            <a:tailEnd type="stealth" w="med" len="med"/>
          </a:ln>
        </p:spPr>
      </p:cxnSp>
      <p:sp>
        <p:nvSpPr>
          <p:cNvPr id="578" name="Google Shape;578;g32d3355825c_1_52"/>
          <p:cNvSpPr txBox="1"/>
          <p:nvPr/>
        </p:nvSpPr>
        <p:spPr>
          <a:xfrm>
            <a:off x="7120000" y="4169701"/>
            <a:ext cx="4692800" cy="820825"/>
          </a:xfrm>
          <a:prstGeom prst="rect">
            <a:avLst/>
          </a:prstGeom>
          <a:solidFill>
            <a:srgbClr val="A4C2F4"/>
          </a:solidFill>
          <a:ln>
            <a:noFill/>
          </a:ln>
        </p:spPr>
        <p:txBody>
          <a:bodyPr spcFirstLastPara="1" wrap="square" lIns="121900" tIns="121900" rIns="121900" bIns="121900" anchor="t" anchorCtr="0">
            <a:spAutoFit/>
          </a:bodyPr>
          <a:lstStyle/>
          <a:p>
            <a:pPr>
              <a:buClr>
                <a:schemeClr val="dk1"/>
              </a:buClr>
              <a:buSzPts val="1100"/>
            </a:pPr>
            <a:r>
              <a:rPr lang="en-US" sz="1867" b="1" dirty="0">
                <a:solidFill>
                  <a:schemeClr val="dk1"/>
                </a:solidFill>
                <a:latin typeface="Calibri"/>
                <a:ea typeface="Calibri"/>
                <a:cs typeface="Calibri"/>
                <a:sym typeface="Calibri"/>
              </a:rPr>
              <a:t>What data do we need to take the action?</a:t>
            </a:r>
            <a:endParaRPr sz="1867" b="1" dirty="0">
              <a:solidFill>
                <a:schemeClr val="dk1"/>
              </a:solidFill>
              <a:latin typeface="Calibri"/>
              <a:ea typeface="Calibri"/>
              <a:cs typeface="Calibri"/>
              <a:sym typeface="Calibri"/>
            </a:endParaRPr>
          </a:p>
          <a:p>
            <a:pPr>
              <a:buClr>
                <a:schemeClr val="dk1"/>
              </a:buClr>
              <a:buSzPts val="1100"/>
            </a:pPr>
            <a:endParaRPr sz="1867" dirty="0">
              <a:solidFill>
                <a:schemeClr val="dk1"/>
              </a:solidFill>
              <a:latin typeface="Calibri"/>
              <a:ea typeface="Calibri"/>
              <a:cs typeface="Calibri"/>
              <a:sym typeface="Calibri"/>
            </a:endParaRPr>
          </a:p>
        </p:txBody>
      </p:sp>
      <p:cxnSp>
        <p:nvCxnSpPr>
          <p:cNvPr id="579" name="Google Shape;579;g32d3355825c_1_52"/>
          <p:cNvCxnSpPr>
            <a:stCxn id="580" idx="1"/>
          </p:cNvCxnSpPr>
          <p:nvPr/>
        </p:nvCxnSpPr>
        <p:spPr>
          <a:xfrm rot="10800000">
            <a:off x="452267" y="4529672"/>
            <a:ext cx="914400" cy="664609"/>
          </a:xfrm>
          <a:prstGeom prst="curvedConnector3">
            <a:avLst>
              <a:gd name="adj1" fmla="val 50000"/>
            </a:avLst>
          </a:prstGeom>
          <a:noFill/>
          <a:ln w="19050" cap="flat" cmpd="sng">
            <a:solidFill>
              <a:schemeClr val="dk2"/>
            </a:solidFill>
            <a:prstDash val="solid"/>
            <a:round/>
            <a:headEnd type="none" w="sm" len="sm"/>
            <a:tailEnd type="stealth" w="med" len="med"/>
          </a:ln>
        </p:spPr>
      </p:cxnSp>
      <p:sp>
        <p:nvSpPr>
          <p:cNvPr id="580" name="Google Shape;580;g32d3355825c_1_52"/>
          <p:cNvSpPr txBox="1"/>
          <p:nvPr/>
        </p:nvSpPr>
        <p:spPr>
          <a:xfrm>
            <a:off x="1366667" y="4783867"/>
            <a:ext cx="5331600" cy="820825"/>
          </a:xfrm>
          <a:prstGeom prst="rect">
            <a:avLst/>
          </a:prstGeom>
          <a:solidFill>
            <a:srgbClr val="A4C2F4"/>
          </a:solidFill>
          <a:ln>
            <a:noFill/>
          </a:ln>
        </p:spPr>
        <p:txBody>
          <a:bodyPr spcFirstLastPara="1" wrap="square" lIns="121900" tIns="121900" rIns="121900" bIns="121900" anchor="t" anchorCtr="0">
            <a:spAutoFit/>
          </a:bodyPr>
          <a:lstStyle/>
          <a:p>
            <a:pPr>
              <a:buClr>
                <a:schemeClr val="dk1"/>
              </a:buClr>
              <a:buSzPts val="1100"/>
            </a:pPr>
            <a:r>
              <a:rPr lang="en-US" sz="1867" b="1" dirty="0">
                <a:solidFill>
                  <a:schemeClr val="dk1"/>
                </a:solidFill>
                <a:latin typeface="Calibri"/>
                <a:ea typeface="Calibri"/>
                <a:cs typeface="Calibri"/>
                <a:sym typeface="Calibri"/>
              </a:rPr>
              <a:t>What data do we need to evaluate the goals?</a:t>
            </a:r>
            <a:endParaRPr sz="1867" b="1" dirty="0">
              <a:solidFill>
                <a:schemeClr val="dk1"/>
              </a:solidFill>
              <a:latin typeface="Calibri"/>
              <a:ea typeface="Calibri"/>
              <a:cs typeface="Calibri"/>
              <a:sym typeface="Calibri"/>
            </a:endParaRPr>
          </a:p>
          <a:p>
            <a:pPr>
              <a:buClr>
                <a:schemeClr val="dk1"/>
              </a:buClr>
              <a:buSzPts val="1100"/>
            </a:pPr>
            <a:endParaRPr sz="1867" b="1" dirty="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7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7"/>
          <p:cNvSpPr txBox="1">
            <a:spLocks noGrp="1"/>
          </p:cNvSpPr>
          <p:nvPr>
            <p:ph type="body" idx="1"/>
          </p:nvPr>
        </p:nvSpPr>
        <p:spPr>
          <a:prstGeom prst="rect">
            <a:avLst/>
          </a:prstGeom>
          <a:noFill/>
          <a:ln>
            <a:noFill/>
          </a:ln>
        </p:spPr>
        <p:txBody>
          <a:bodyPr spcFirstLastPara="1" wrap="square" lIns="91400" tIns="91400" rIns="91400" bIns="91400" anchor="t" anchorCtr="0">
            <a:noAutofit/>
          </a:bodyPr>
          <a:lstStyle/>
          <a:p>
            <a:pPr marL="609585" indent="-474121">
              <a:spcBef>
                <a:spcPts val="0"/>
              </a:spcBef>
              <a:buClr>
                <a:srgbClr val="000000"/>
              </a:buClr>
              <a:buSzPts val="2000"/>
              <a:buChar char="•"/>
            </a:pPr>
            <a:r>
              <a:rPr lang="en-US" sz="2667" dirty="0">
                <a:solidFill>
                  <a:srgbClr val="000000"/>
                </a:solidFill>
              </a:rPr>
              <a:t>Increases the likelihood of use and impact</a:t>
            </a:r>
            <a:br>
              <a:rPr lang="en-US" sz="2667" dirty="0">
                <a:solidFill>
                  <a:srgbClr val="000000"/>
                </a:solidFill>
              </a:rPr>
            </a:br>
            <a:endParaRPr sz="2667" dirty="0">
              <a:solidFill>
                <a:srgbClr val="000000"/>
              </a:solidFill>
            </a:endParaRPr>
          </a:p>
          <a:p>
            <a:pPr marL="609585" indent="-474121">
              <a:spcBef>
                <a:spcPts val="0"/>
              </a:spcBef>
              <a:buClr>
                <a:srgbClr val="000000"/>
              </a:buClr>
              <a:buSzPts val="2000"/>
              <a:buChar char="•"/>
            </a:pPr>
            <a:r>
              <a:rPr lang="en-US" sz="2667" dirty="0">
                <a:solidFill>
                  <a:srgbClr val="000000"/>
                </a:solidFill>
              </a:rPr>
              <a:t>Allows everyone to discuss, agree on, and then focus on tangible goals and identify actionable ways to achieve them.</a:t>
            </a:r>
            <a:endParaRPr sz="2667" dirty="0"/>
          </a:p>
          <a:p>
            <a:pPr marL="0" indent="0">
              <a:spcBef>
                <a:spcPts val="0"/>
              </a:spcBef>
              <a:buNone/>
            </a:pPr>
            <a:endParaRPr sz="2667" dirty="0">
              <a:solidFill>
                <a:srgbClr val="000000"/>
              </a:solidFill>
            </a:endParaRPr>
          </a:p>
          <a:p>
            <a:pPr marL="609585" indent="-474121">
              <a:spcBef>
                <a:spcPts val="0"/>
              </a:spcBef>
              <a:buClr>
                <a:srgbClr val="000000"/>
              </a:buClr>
              <a:buSzPts val="2000"/>
              <a:buChar char="•"/>
            </a:pPr>
            <a:r>
              <a:rPr lang="en-US" sz="2667" dirty="0">
                <a:solidFill>
                  <a:srgbClr val="000000"/>
                </a:solidFill>
              </a:rPr>
              <a:t>We start with the </a:t>
            </a:r>
            <a:r>
              <a:rPr lang="en-US" sz="2667" b="1" dirty="0">
                <a:solidFill>
                  <a:srgbClr val="000000"/>
                </a:solidFill>
              </a:rPr>
              <a:t>problem</a:t>
            </a:r>
            <a:r>
              <a:rPr lang="en-US" sz="2667" dirty="0">
                <a:solidFill>
                  <a:srgbClr val="000000"/>
                </a:solidFill>
              </a:rPr>
              <a:t> (and </a:t>
            </a:r>
            <a:r>
              <a:rPr lang="en-US" sz="2667" b="1" dirty="0">
                <a:solidFill>
                  <a:srgbClr val="000000"/>
                </a:solidFill>
              </a:rPr>
              <a:t>not the data</a:t>
            </a:r>
            <a:r>
              <a:rPr lang="en-US" sz="2667" dirty="0">
                <a:solidFill>
                  <a:srgbClr val="000000"/>
                </a:solidFill>
              </a:rPr>
              <a:t>) and get to a scope that allows us to connect the data to inform the actions to achieve our goals.</a:t>
            </a:r>
            <a:endParaRPr sz="2667" dirty="0"/>
          </a:p>
        </p:txBody>
      </p:sp>
      <p:sp>
        <p:nvSpPr>
          <p:cNvPr id="5" name="Title 4">
            <a:extLst>
              <a:ext uri="{FF2B5EF4-FFF2-40B4-BE49-F238E27FC236}">
                <a16:creationId xmlns:a16="http://schemas.microsoft.com/office/drawing/2014/main" id="{7AE8A8A1-E6FE-A087-1215-2EE786A9E20B}"/>
              </a:ext>
            </a:extLst>
          </p:cNvPr>
          <p:cNvSpPr>
            <a:spLocks noGrp="1"/>
          </p:cNvSpPr>
          <p:nvPr>
            <p:ph type="title"/>
          </p:nvPr>
        </p:nvSpPr>
        <p:spPr/>
        <p:txBody>
          <a:bodyPr/>
          <a:lstStyle/>
          <a:p>
            <a:r>
              <a:rPr lang="en-US" sz="4000" dirty="0">
                <a:solidFill>
                  <a:schemeClr val="lt1"/>
                </a:solidFill>
              </a:rPr>
              <a:t>Why Scoping is Critical</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g32d3355825c_1_46"/>
          <p:cNvSpPr txBox="1">
            <a:spLocks noGrp="1"/>
          </p:cNvSpPr>
          <p:nvPr>
            <p:ph type="title"/>
          </p:nvPr>
        </p:nvSpPr>
        <p:spPr>
          <a:xfrm>
            <a:off x="415600" y="86563"/>
            <a:ext cx="11360800" cy="763600"/>
          </a:xfrm>
          <a:prstGeom prst="rect">
            <a:avLst/>
          </a:prstGeom>
          <a:noFill/>
          <a:ln>
            <a:noFill/>
          </a:ln>
        </p:spPr>
        <p:txBody>
          <a:bodyPr spcFirstLastPara="1" wrap="square" lIns="162533" tIns="162533" rIns="162533" bIns="162533" anchor="t" anchorCtr="0">
            <a:noAutofit/>
          </a:bodyPr>
          <a:lstStyle/>
          <a:p>
            <a:pPr algn="ctr"/>
            <a:r>
              <a:rPr lang="en-US"/>
              <a:t>Ethical issues to consider</a:t>
            </a:r>
            <a:endParaRPr/>
          </a:p>
        </p:txBody>
      </p:sp>
      <p:sp>
        <p:nvSpPr>
          <p:cNvPr id="587" name="Google Shape;587;g32d3355825c_1_46"/>
          <p:cNvSpPr txBox="1">
            <a:spLocks noGrp="1"/>
          </p:cNvSpPr>
          <p:nvPr>
            <p:ph type="body" idx="1"/>
          </p:nvPr>
        </p:nvSpPr>
        <p:spPr>
          <a:xfrm>
            <a:off x="962300" y="1638233"/>
            <a:ext cx="10756000" cy="4555200"/>
          </a:xfrm>
          <a:prstGeom prst="rect">
            <a:avLst/>
          </a:prstGeom>
          <a:noFill/>
          <a:ln>
            <a:noFill/>
          </a:ln>
        </p:spPr>
        <p:txBody>
          <a:bodyPr spcFirstLastPara="1" wrap="square" lIns="162533" tIns="162533" rIns="162533" bIns="162533" anchor="t" anchorCtr="0">
            <a:noAutofit/>
          </a:bodyPr>
          <a:lstStyle/>
          <a:p>
            <a:pPr marL="0" indent="0">
              <a:lnSpc>
                <a:spcPct val="100000"/>
              </a:lnSpc>
              <a:buNone/>
            </a:pPr>
            <a:r>
              <a:rPr lang="en-US" b="1"/>
              <a:t>Data Privacy:</a:t>
            </a:r>
            <a:r>
              <a:rPr lang="en-US"/>
              <a:t> What legal and security requirements govern how this data is used? What additional ethical considerations apply? </a:t>
            </a:r>
            <a:endParaRPr/>
          </a:p>
          <a:p>
            <a:pPr marL="0" indent="0">
              <a:lnSpc>
                <a:spcPct val="100000"/>
              </a:lnSpc>
              <a:buNone/>
            </a:pPr>
            <a:endParaRPr/>
          </a:p>
          <a:p>
            <a:pPr marL="0" indent="0">
              <a:lnSpc>
                <a:spcPct val="100000"/>
              </a:lnSpc>
              <a:buNone/>
            </a:pPr>
            <a:r>
              <a:rPr lang="en-US" b="1"/>
              <a:t>Data ownership and transparency: </a:t>
            </a:r>
            <a:r>
              <a:rPr lang="en-US"/>
              <a:t>Are the people whose data it is (and is about) aware that their data is being used and how it affects them? </a:t>
            </a:r>
            <a:endParaRPr/>
          </a:p>
          <a:p>
            <a:pPr marL="0" indent="0">
              <a:lnSpc>
                <a:spcPct val="100000"/>
              </a:lnSpc>
              <a:buNone/>
            </a:pPr>
            <a:endParaRPr/>
          </a:p>
          <a:p>
            <a:pPr marL="0" indent="0">
              <a:lnSpc>
                <a:spcPct val="100000"/>
              </a:lnSpc>
              <a:buNone/>
            </a:pPr>
            <a:r>
              <a:rPr lang="en-US" b="1"/>
              <a:t>Bias, equity, and fairness: </a:t>
            </a:r>
            <a:r>
              <a:rPr lang="en-US"/>
              <a:t>Are there biases in the data sources? Is the data equally accurate and available about everyone? </a:t>
            </a:r>
            <a:endParaRPr/>
          </a:p>
        </p:txBody>
      </p:sp>
      <p:pic>
        <p:nvPicPr>
          <p:cNvPr id="588" name="Google Shape;588;g32d3355825c_1_46"/>
          <p:cNvPicPr preferRelativeResize="0"/>
          <p:nvPr/>
        </p:nvPicPr>
        <p:blipFill rotWithShape="1">
          <a:blip r:embed="rId3">
            <a:alphaModFix/>
          </a:blip>
          <a:srcRect/>
          <a:stretch/>
        </p:blipFill>
        <p:spPr>
          <a:xfrm>
            <a:off x="198700" y="1694967"/>
            <a:ext cx="763600" cy="763600"/>
          </a:xfrm>
          <a:prstGeom prst="rect">
            <a:avLst/>
          </a:prstGeom>
          <a:noFill/>
          <a:ln>
            <a:noFill/>
          </a:ln>
        </p:spPr>
      </p:pic>
      <p:pic>
        <p:nvPicPr>
          <p:cNvPr id="589" name="Google Shape;589;g32d3355825c_1_46"/>
          <p:cNvPicPr preferRelativeResize="0"/>
          <p:nvPr/>
        </p:nvPicPr>
        <p:blipFill rotWithShape="1">
          <a:blip r:embed="rId4">
            <a:alphaModFix/>
          </a:blip>
          <a:srcRect/>
          <a:stretch/>
        </p:blipFill>
        <p:spPr>
          <a:xfrm>
            <a:off x="198700" y="3905600"/>
            <a:ext cx="763600" cy="763600"/>
          </a:xfrm>
          <a:prstGeom prst="rect">
            <a:avLst/>
          </a:prstGeom>
          <a:noFill/>
          <a:ln>
            <a:noFill/>
          </a:ln>
        </p:spPr>
      </p:pic>
      <p:pic>
        <p:nvPicPr>
          <p:cNvPr id="590" name="Google Shape;590;g32d3355825c_1_46"/>
          <p:cNvPicPr preferRelativeResize="0"/>
          <p:nvPr/>
        </p:nvPicPr>
        <p:blipFill rotWithShape="1">
          <a:blip r:embed="rId5">
            <a:alphaModFix/>
          </a:blip>
          <a:srcRect/>
          <a:stretch/>
        </p:blipFill>
        <p:spPr>
          <a:xfrm>
            <a:off x="198700" y="2800276"/>
            <a:ext cx="763600" cy="7636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g258d72ef9a4_1_84"/>
          <p:cNvSpPr txBox="1">
            <a:spLocks noGrp="1"/>
          </p:cNvSpPr>
          <p:nvPr>
            <p:ph type="title"/>
          </p:nvPr>
        </p:nvSpPr>
        <p:spPr>
          <a:xfrm>
            <a:off x="415600" y="86563"/>
            <a:ext cx="11360800" cy="763600"/>
          </a:xfrm>
          <a:prstGeom prst="rect">
            <a:avLst/>
          </a:prstGeom>
          <a:noFill/>
          <a:ln>
            <a:noFill/>
          </a:ln>
        </p:spPr>
        <p:txBody>
          <a:bodyPr spcFirstLastPara="1" wrap="square" lIns="162533" tIns="162533" rIns="162533" bIns="162533" anchor="t" anchorCtr="0">
            <a:noAutofit/>
          </a:bodyPr>
          <a:lstStyle/>
          <a:p>
            <a:pPr algn="ctr"/>
            <a:r>
              <a:rPr lang="en-US">
                <a:solidFill>
                  <a:schemeClr val="lt1"/>
                </a:solidFill>
              </a:rPr>
              <a:t>Scoping Checklist for Data</a:t>
            </a:r>
            <a:endParaRPr>
              <a:solidFill>
                <a:schemeClr val="lt1"/>
              </a:solidFill>
            </a:endParaRPr>
          </a:p>
          <a:p>
            <a:pPr algn="ctr">
              <a:buClr>
                <a:schemeClr val="dk1"/>
              </a:buClr>
              <a:buSzPts val="1100"/>
            </a:pPr>
            <a:endParaRPr>
              <a:solidFill>
                <a:schemeClr val="lt1"/>
              </a:solidFill>
            </a:endParaRPr>
          </a:p>
          <a:p>
            <a:pPr algn="ctr"/>
            <a:endParaRPr/>
          </a:p>
        </p:txBody>
      </p:sp>
      <p:sp>
        <p:nvSpPr>
          <p:cNvPr id="597" name="Google Shape;597;g258d72ef9a4_1_84"/>
          <p:cNvSpPr txBox="1">
            <a:spLocks noGrp="1"/>
          </p:cNvSpPr>
          <p:nvPr>
            <p:ph type="body" idx="1"/>
          </p:nvPr>
        </p:nvSpPr>
        <p:spPr>
          <a:xfrm>
            <a:off x="415600" y="1536633"/>
            <a:ext cx="11360800" cy="4555200"/>
          </a:xfrm>
          <a:prstGeom prst="rect">
            <a:avLst/>
          </a:prstGeom>
          <a:noFill/>
          <a:ln>
            <a:noFill/>
          </a:ln>
        </p:spPr>
        <p:txBody>
          <a:bodyPr spcFirstLastPara="1" wrap="square" lIns="162533" tIns="162533" rIns="162533" bIns="162533" anchor="t" anchorCtr="0">
            <a:noAutofit/>
          </a:bodyPr>
          <a:lstStyle/>
          <a:p>
            <a:pPr marL="609585" indent="-507987">
              <a:lnSpc>
                <a:spcPct val="100000"/>
              </a:lnSpc>
              <a:buAutoNum type="arabicPeriod"/>
            </a:pPr>
            <a:r>
              <a:rPr lang="en-US"/>
              <a:t>Have you explored data sources that you think are sufficient to tackle this problem?</a:t>
            </a:r>
            <a:endParaRPr/>
          </a:p>
          <a:p>
            <a:pPr marL="609585" indent="-507987">
              <a:lnSpc>
                <a:spcPct val="100000"/>
              </a:lnSpc>
              <a:buAutoNum type="arabicPeriod"/>
            </a:pPr>
            <a:r>
              <a:rPr lang="en-US"/>
              <a:t>Do you know the level of detail, history, and format of the data?</a:t>
            </a:r>
            <a:endParaRPr/>
          </a:p>
          <a:p>
            <a:pPr marL="609585" indent="-507987">
              <a:lnSpc>
                <a:spcPct val="100000"/>
              </a:lnSpc>
              <a:buAutoNum type="arabicPeriod"/>
            </a:pPr>
            <a:r>
              <a:rPr lang="en-US"/>
              <a:t>Have you explored ethical issues with each data source? </a:t>
            </a:r>
            <a:endParaRPr/>
          </a:p>
          <a:p>
            <a:pPr marL="609585" indent="-507987">
              <a:lnSpc>
                <a:spcPct val="100000"/>
              </a:lnSpc>
              <a:buAutoNum type="arabicPeriod"/>
            </a:pPr>
            <a:r>
              <a:rPr lang="en-US"/>
              <a:t>Have you identified any data gaps?</a:t>
            </a:r>
            <a:endParaRPr/>
          </a:p>
          <a:p>
            <a:pPr marL="0" indent="0">
              <a:lnSpc>
                <a:spcPct val="100000"/>
              </a:lnSpc>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53"/>
          <p:cNvSpPr txBox="1"/>
          <p:nvPr/>
        </p:nvSpPr>
        <p:spPr>
          <a:xfrm>
            <a:off x="1496664" y="1716735"/>
            <a:ext cx="9198800" cy="1600398"/>
          </a:xfrm>
          <a:prstGeom prst="rect">
            <a:avLst/>
          </a:prstGeom>
          <a:noFill/>
          <a:ln>
            <a:noFill/>
          </a:ln>
        </p:spPr>
        <p:txBody>
          <a:bodyPr spcFirstLastPara="1" wrap="square" lIns="121900" tIns="121900" rIns="121900" bIns="121900" anchor="t" anchorCtr="0">
            <a:spAutoFit/>
          </a:bodyPr>
          <a:lstStyle/>
          <a:p>
            <a:pPr algn="ctr">
              <a:buClr>
                <a:srgbClr val="800000"/>
              </a:buClr>
              <a:buSzPts val="6600"/>
            </a:pPr>
            <a:r>
              <a:rPr lang="en-US" sz="8800">
                <a:solidFill>
                  <a:srgbClr val="800000"/>
                </a:solidFill>
                <a:latin typeface="Calibri"/>
                <a:ea typeface="Calibri"/>
                <a:cs typeface="Calibri"/>
                <a:sym typeface="Calibri"/>
              </a:rPr>
              <a:t>Analysis</a:t>
            </a:r>
            <a:endParaRPr sz="8800">
              <a:solidFill>
                <a:srgbClr val="800000"/>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g32d3355825c_0_91"/>
          <p:cNvSpPr txBox="1">
            <a:spLocks noGrp="1"/>
          </p:cNvSpPr>
          <p:nvPr>
            <p:ph type="ctrTitle"/>
          </p:nvPr>
        </p:nvSpPr>
        <p:spPr>
          <a:xfrm>
            <a:off x="0" y="25400"/>
            <a:ext cx="12121600" cy="1544000"/>
          </a:xfrm>
          <a:prstGeom prst="rect">
            <a:avLst/>
          </a:prstGeom>
          <a:noFill/>
          <a:ln>
            <a:noFill/>
          </a:ln>
        </p:spPr>
        <p:txBody>
          <a:bodyPr spcFirstLastPara="1" wrap="square" lIns="121900" tIns="60933" rIns="121900" bIns="60933" anchor="ctr" anchorCtr="0">
            <a:noAutofit/>
          </a:bodyPr>
          <a:lstStyle/>
          <a:p>
            <a:pPr>
              <a:buSzPts val="1100"/>
            </a:pPr>
            <a:r>
              <a:rPr lang="en-US" sz="3867">
                <a:latin typeface="Lato"/>
                <a:ea typeface="Lato"/>
                <a:cs typeface="Lato"/>
                <a:sym typeface="Lato"/>
              </a:rPr>
              <a:t>What analyses should we do to inform actions that in turn achieve our goals? </a:t>
            </a:r>
            <a:endParaRPr sz="6633" b="1"/>
          </a:p>
        </p:txBody>
      </p:sp>
      <p:sp>
        <p:nvSpPr>
          <p:cNvPr id="609" name="Google Shape;609;g32d3355825c_0_91"/>
          <p:cNvSpPr/>
          <p:nvPr/>
        </p:nvSpPr>
        <p:spPr>
          <a:xfrm>
            <a:off x="5799967" y="3631067"/>
            <a:ext cx="408000" cy="2056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p>
        </p:txBody>
      </p:sp>
      <p:sp>
        <p:nvSpPr>
          <p:cNvPr id="610" name="Google Shape;610;g32d3355825c_0_91"/>
          <p:cNvSpPr/>
          <p:nvPr/>
        </p:nvSpPr>
        <p:spPr>
          <a:xfrm>
            <a:off x="8815267" y="3631067"/>
            <a:ext cx="408000" cy="2056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p>
        </p:txBody>
      </p:sp>
      <p:sp>
        <p:nvSpPr>
          <p:cNvPr id="611" name="Google Shape;611;g32d3355825c_0_91"/>
          <p:cNvSpPr/>
          <p:nvPr/>
        </p:nvSpPr>
        <p:spPr>
          <a:xfrm>
            <a:off x="3056767" y="3631067"/>
            <a:ext cx="408000" cy="2056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p>
        </p:txBody>
      </p:sp>
      <p:pic>
        <p:nvPicPr>
          <p:cNvPr id="612" name="Google Shape;612;g32d3355825c_0_91"/>
          <p:cNvPicPr preferRelativeResize="0"/>
          <p:nvPr/>
        </p:nvPicPr>
        <p:blipFill rotWithShape="1">
          <a:blip r:embed="rId3">
            <a:alphaModFix/>
          </a:blip>
          <a:srcRect/>
          <a:stretch/>
        </p:blipFill>
        <p:spPr>
          <a:xfrm>
            <a:off x="3876560" y="2014517"/>
            <a:ext cx="344845" cy="344851"/>
          </a:xfrm>
          <a:prstGeom prst="rect">
            <a:avLst/>
          </a:prstGeom>
          <a:noFill/>
          <a:ln>
            <a:noFill/>
          </a:ln>
        </p:spPr>
      </p:pic>
      <p:grpSp>
        <p:nvGrpSpPr>
          <p:cNvPr id="613" name="Google Shape;613;g32d3355825c_0_91"/>
          <p:cNvGrpSpPr/>
          <p:nvPr/>
        </p:nvGrpSpPr>
        <p:grpSpPr>
          <a:xfrm>
            <a:off x="923533" y="2041950"/>
            <a:ext cx="1836000" cy="3547484"/>
            <a:chOff x="464050" y="921862"/>
            <a:chExt cx="1377000" cy="2660613"/>
          </a:xfrm>
        </p:grpSpPr>
        <p:sp>
          <p:nvSpPr>
            <p:cNvPr id="614" name="Google Shape;614;g32d3355825c_0_91"/>
            <p:cNvSpPr/>
            <p:nvPr/>
          </p:nvSpPr>
          <p:spPr>
            <a:xfrm>
              <a:off x="464050" y="1036675"/>
              <a:ext cx="1377000" cy="2545800"/>
            </a:xfrm>
            <a:prstGeom prst="roundRect">
              <a:avLst>
                <a:gd name="adj" fmla="val 347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pic>
          <p:nvPicPr>
            <p:cNvPr id="615" name="Google Shape;615;g32d3355825c_0_91"/>
            <p:cNvPicPr preferRelativeResize="0"/>
            <p:nvPr/>
          </p:nvPicPr>
          <p:blipFill rotWithShape="1">
            <a:blip r:embed="rId4">
              <a:alphaModFix/>
            </a:blip>
            <a:srcRect/>
            <a:stretch/>
          </p:blipFill>
          <p:spPr>
            <a:xfrm>
              <a:off x="621363" y="921862"/>
              <a:ext cx="258636" cy="258636"/>
            </a:xfrm>
            <a:prstGeom prst="rect">
              <a:avLst/>
            </a:prstGeom>
            <a:noFill/>
            <a:ln>
              <a:noFill/>
            </a:ln>
          </p:spPr>
        </p:pic>
        <p:sp>
          <p:nvSpPr>
            <p:cNvPr id="616" name="Google Shape;616;g32d3355825c_0_91"/>
            <p:cNvSpPr txBox="1"/>
            <p:nvPr/>
          </p:nvSpPr>
          <p:spPr>
            <a:xfrm>
              <a:off x="944349" y="928746"/>
              <a:ext cx="693000" cy="2574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1C4587"/>
                  </a:solidFill>
                  <a:latin typeface="Lato"/>
                  <a:ea typeface="Lato"/>
                  <a:cs typeface="Lato"/>
                  <a:sym typeface="Lato"/>
                </a:rPr>
                <a:t>Goals</a:t>
              </a:r>
              <a:endParaRPr sz="2000" b="1">
                <a:solidFill>
                  <a:srgbClr val="1C4587"/>
                </a:solidFill>
                <a:latin typeface="Lato"/>
                <a:ea typeface="Lato"/>
                <a:cs typeface="Lato"/>
                <a:sym typeface="Lato"/>
              </a:endParaRPr>
            </a:p>
          </p:txBody>
        </p:sp>
      </p:grpSp>
      <p:sp>
        <p:nvSpPr>
          <p:cNvPr id="617" name="Google Shape;617;g32d3355825c_0_91"/>
          <p:cNvSpPr/>
          <p:nvPr/>
        </p:nvSpPr>
        <p:spPr>
          <a:xfrm>
            <a:off x="3720833" y="2195033"/>
            <a:ext cx="1836000" cy="3394400"/>
          </a:xfrm>
          <a:prstGeom prst="roundRect">
            <a:avLst>
              <a:gd name="adj" fmla="val 347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grpSp>
        <p:nvGrpSpPr>
          <p:cNvPr id="618" name="Google Shape;618;g32d3355825c_0_91"/>
          <p:cNvGrpSpPr/>
          <p:nvPr/>
        </p:nvGrpSpPr>
        <p:grpSpPr>
          <a:xfrm>
            <a:off x="6593617" y="2067505"/>
            <a:ext cx="1836000" cy="3521929"/>
            <a:chOff x="4716613" y="941028"/>
            <a:chExt cx="1377000" cy="2641447"/>
          </a:xfrm>
        </p:grpSpPr>
        <p:sp>
          <p:nvSpPr>
            <p:cNvPr id="619" name="Google Shape;619;g32d3355825c_0_91"/>
            <p:cNvSpPr/>
            <p:nvPr/>
          </p:nvSpPr>
          <p:spPr>
            <a:xfrm>
              <a:off x="4716613" y="1036675"/>
              <a:ext cx="1377000" cy="2545800"/>
            </a:xfrm>
            <a:prstGeom prst="roundRect">
              <a:avLst>
                <a:gd name="adj" fmla="val 347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pic>
          <p:nvPicPr>
            <p:cNvPr id="620" name="Google Shape;620;g32d3355825c_0_91"/>
            <p:cNvPicPr preferRelativeResize="0"/>
            <p:nvPr/>
          </p:nvPicPr>
          <p:blipFill rotWithShape="1">
            <a:blip r:embed="rId5">
              <a:alphaModFix/>
            </a:blip>
            <a:srcRect/>
            <a:stretch/>
          </p:blipFill>
          <p:spPr>
            <a:xfrm>
              <a:off x="4794972" y="955500"/>
              <a:ext cx="258636" cy="258636"/>
            </a:xfrm>
            <a:prstGeom prst="rect">
              <a:avLst/>
            </a:prstGeom>
            <a:noFill/>
            <a:ln>
              <a:noFill/>
            </a:ln>
          </p:spPr>
        </p:pic>
        <p:sp>
          <p:nvSpPr>
            <p:cNvPr id="621" name="Google Shape;621;g32d3355825c_0_91"/>
            <p:cNvSpPr txBox="1"/>
            <p:nvPr/>
          </p:nvSpPr>
          <p:spPr>
            <a:xfrm>
              <a:off x="5074404" y="941028"/>
              <a:ext cx="882600" cy="2574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1C4587"/>
                  </a:solidFill>
                  <a:latin typeface="Lato"/>
                  <a:ea typeface="Lato"/>
                  <a:cs typeface="Lato"/>
                  <a:sym typeface="Lato"/>
                </a:rPr>
                <a:t>Analysis</a:t>
              </a:r>
              <a:endParaRPr sz="2000" b="1">
                <a:solidFill>
                  <a:srgbClr val="1C4587"/>
                </a:solidFill>
                <a:latin typeface="Lato"/>
                <a:ea typeface="Lato"/>
                <a:cs typeface="Lato"/>
                <a:sym typeface="Lato"/>
              </a:endParaRPr>
            </a:p>
          </p:txBody>
        </p:sp>
        <p:sp>
          <p:nvSpPr>
            <p:cNvPr id="622" name="Google Shape;622;g32d3355825c_0_91"/>
            <p:cNvSpPr txBox="1"/>
            <p:nvPr/>
          </p:nvSpPr>
          <p:spPr>
            <a:xfrm>
              <a:off x="4778113" y="1614250"/>
              <a:ext cx="1254000" cy="1384676"/>
            </a:xfrm>
            <a:prstGeom prst="rect">
              <a:avLst/>
            </a:prstGeom>
            <a:noFill/>
            <a:ln>
              <a:noFill/>
            </a:ln>
          </p:spPr>
          <p:txBody>
            <a:bodyPr spcFirstLastPara="1" wrap="square" lIns="121900" tIns="121900" rIns="121900" bIns="121900" anchor="t" anchorCtr="0">
              <a:spAutoFit/>
            </a:bodyPr>
            <a:lstStyle/>
            <a:p>
              <a:pPr algn="ctr">
                <a:buSzPts val="1300"/>
              </a:pPr>
              <a:r>
                <a:rPr lang="en-US" sz="1733">
                  <a:solidFill>
                    <a:schemeClr val="dk1"/>
                  </a:solidFill>
                  <a:latin typeface="Lato"/>
                  <a:ea typeface="Lato"/>
                  <a:cs typeface="Lato"/>
                  <a:sym typeface="Lato"/>
                </a:rPr>
                <a:t>What analyses should we do to inform actions that in turn achieve our goals? </a:t>
              </a:r>
              <a:endParaRPr sz="1733">
                <a:solidFill>
                  <a:schemeClr val="dk1"/>
                </a:solidFill>
                <a:latin typeface="Lato"/>
                <a:ea typeface="Lato"/>
                <a:cs typeface="Lato"/>
                <a:sym typeface="Lato"/>
              </a:endParaRPr>
            </a:p>
          </p:txBody>
        </p:sp>
      </p:grpSp>
      <p:grpSp>
        <p:nvGrpSpPr>
          <p:cNvPr id="623" name="Google Shape;623;g32d3355825c_0_91"/>
          <p:cNvGrpSpPr/>
          <p:nvPr/>
        </p:nvGrpSpPr>
        <p:grpSpPr>
          <a:xfrm>
            <a:off x="9466433" y="2014951"/>
            <a:ext cx="1836000" cy="3593183"/>
            <a:chOff x="6871225" y="901613"/>
            <a:chExt cx="1377000" cy="2694887"/>
          </a:xfrm>
        </p:grpSpPr>
        <p:sp>
          <p:nvSpPr>
            <p:cNvPr id="624" name="Google Shape;624;g32d3355825c_0_91"/>
            <p:cNvSpPr/>
            <p:nvPr/>
          </p:nvSpPr>
          <p:spPr>
            <a:xfrm>
              <a:off x="6871225" y="1050700"/>
              <a:ext cx="1377000" cy="2545800"/>
            </a:xfrm>
            <a:prstGeom prst="roundRect">
              <a:avLst>
                <a:gd name="adj" fmla="val 347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625" name="Google Shape;625;g32d3355825c_0_91"/>
            <p:cNvSpPr txBox="1"/>
            <p:nvPr/>
          </p:nvSpPr>
          <p:spPr>
            <a:xfrm>
              <a:off x="7470021" y="901613"/>
              <a:ext cx="490800" cy="2574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1C4587"/>
                  </a:solidFill>
                  <a:latin typeface="Lato"/>
                  <a:ea typeface="Lato"/>
                  <a:cs typeface="Lato"/>
                  <a:sym typeface="Lato"/>
                </a:rPr>
                <a:t>Data</a:t>
              </a:r>
              <a:endParaRPr sz="2000" b="1">
                <a:solidFill>
                  <a:srgbClr val="1C4587"/>
                </a:solidFill>
                <a:latin typeface="Lato"/>
                <a:ea typeface="Lato"/>
                <a:cs typeface="Lato"/>
                <a:sym typeface="Lato"/>
              </a:endParaRPr>
            </a:p>
          </p:txBody>
        </p:sp>
        <p:pic>
          <p:nvPicPr>
            <p:cNvPr id="626" name="Google Shape;626;g32d3355825c_0_91"/>
            <p:cNvPicPr preferRelativeResize="0"/>
            <p:nvPr/>
          </p:nvPicPr>
          <p:blipFill rotWithShape="1">
            <a:blip r:embed="rId6">
              <a:alphaModFix/>
            </a:blip>
            <a:srcRect/>
            <a:stretch/>
          </p:blipFill>
          <p:spPr>
            <a:xfrm>
              <a:off x="7168309" y="901613"/>
              <a:ext cx="256550" cy="283354"/>
            </a:xfrm>
            <a:prstGeom prst="rect">
              <a:avLst/>
            </a:prstGeom>
            <a:noFill/>
            <a:ln>
              <a:noFill/>
            </a:ln>
          </p:spPr>
        </p:pic>
      </p:grpSp>
      <p:sp>
        <p:nvSpPr>
          <p:cNvPr id="627" name="Google Shape;627;g32d3355825c_0_91"/>
          <p:cNvSpPr txBox="1"/>
          <p:nvPr/>
        </p:nvSpPr>
        <p:spPr>
          <a:xfrm>
            <a:off x="4291467" y="2023167"/>
            <a:ext cx="1052400" cy="3432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1C4587"/>
                </a:solidFill>
                <a:latin typeface="Lato"/>
                <a:ea typeface="Lato"/>
                <a:cs typeface="Lato"/>
                <a:sym typeface="Lato"/>
              </a:rPr>
              <a:t>Actions</a:t>
            </a:r>
            <a:endParaRPr sz="2000" b="1">
              <a:solidFill>
                <a:srgbClr val="1C4587"/>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g32d3355825c_0_101"/>
          <p:cNvSpPr txBox="1"/>
          <p:nvPr/>
        </p:nvSpPr>
        <p:spPr>
          <a:xfrm>
            <a:off x="1185200" y="5198601"/>
            <a:ext cx="5516400" cy="984845"/>
          </a:xfrm>
          <a:prstGeom prst="rect">
            <a:avLst/>
          </a:prstGeom>
          <a:noFill/>
          <a:ln>
            <a:noFill/>
          </a:ln>
        </p:spPr>
        <p:txBody>
          <a:bodyPr spcFirstLastPara="1" wrap="square" lIns="121900" tIns="121900" rIns="121900" bIns="121900" anchor="t" anchorCtr="0">
            <a:spAutoFit/>
          </a:bodyPr>
          <a:lstStyle/>
          <a:p>
            <a:pPr>
              <a:buSzPts val="1800"/>
            </a:pPr>
            <a:r>
              <a:rPr lang="en-US" sz="2400" b="1">
                <a:solidFill>
                  <a:schemeClr val="dk1"/>
                </a:solidFill>
                <a:latin typeface="Calibri"/>
                <a:ea typeface="Calibri"/>
                <a:cs typeface="Calibri"/>
                <a:sym typeface="Calibri"/>
              </a:rPr>
              <a:t>Behavior change - </a:t>
            </a:r>
            <a:r>
              <a:rPr lang="en-US" sz="2400">
                <a:solidFill>
                  <a:schemeClr val="dk1"/>
                </a:solidFill>
                <a:latin typeface="Calibri"/>
                <a:ea typeface="Calibri"/>
                <a:cs typeface="Calibri"/>
                <a:sym typeface="Calibri"/>
              </a:rPr>
              <a:t>Intervention effectiveness, behavior changes</a:t>
            </a:r>
            <a:endParaRPr sz="2400">
              <a:solidFill>
                <a:schemeClr val="dk1"/>
              </a:solidFill>
              <a:latin typeface="Calibri"/>
              <a:ea typeface="Calibri"/>
              <a:cs typeface="Calibri"/>
              <a:sym typeface="Calibri"/>
            </a:endParaRPr>
          </a:p>
        </p:txBody>
      </p:sp>
      <p:sp>
        <p:nvSpPr>
          <p:cNvPr id="633" name="Google Shape;633;g32d3355825c_0_101"/>
          <p:cNvSpPr txBox="1"/>
          <p:nvPr/>
        </p:nvSpPr>
        <p:spPr>
          <a:xfrm>
            <a:off x="6452500" y="1241001"/>
            <a:ext cx="5516400" cy="984845"/>
          </a:xfrm>
          <a:prstGeom prst="rect">
            <a:avLst/>
          </a:prstGeom>
          <a:noFill/>
          <a:ln>
            <a:noFill/>
          </a:ln>
        </p:spPr>
        <p:txBody>
          <a:bodyPr spcFirstLastPara="1" wrap="square" lIns="121900" tIns="121900" rIns="121900" bIns="121900" anchor="t" anchorCtr="0">
            <a:spAutoFit/>
          </a:bodyPr>
          <a:lstStyle/>
          <a:p>
            <a:pPr>
              <a:buSzPts val="1800"/>
            </a:pPr>
            <a:r>
              <a:rPr lang="en-US" sz="2400" b="1">
                <a:solidFill>
                  <a:schemeClr val="dk1"/>
                </a:solidFill>
                <a:latin typeface="Calibri"/>
                <a:ea typeface="Calibri"/>
                <a:cs typeface="Calibri"/>
                <a:sym typeface="Calibri"/>
              </a:rPr>
              <a:t>Detection </a:t>
            </a:r>
            <a:r>
              <a:rPr lang="en-US" sz="2400">
                <a:solidFill>
                  <a:schemeClr val="dk1"/>
                </a:solidFill>
                <a:latin typeface="Calibri"/>
                <a:ea typeface="Calibri"/>
                <a:cs typeface="Calibri"/>
                <a:sym typeface="Calibri"/>
              </a:rPr>
              <a:t>- Identifying a pattern/characteristic of the present state</a:t>
            </a:r>
            <a:endParaRPr sz="2400">
              <a:solidFill>
                <a:schemeClr val="dk1"/>
              </a:solidFill>
              <a:latin typeface="Calibri"/>
              <a:ea typeface="Calibri"/>
              <a:cs typeface="Calibri"/>
              <a:sym typeface="Calibri"/>
            </a:endParaRPr>
          </a:p>
        </p:txBody>
      </p:sp>
      <p:sp>
        <p:nvSpPr>
          <p:cNvPr id="634" name="Google Shape;634;g32d3355825c_0_101"/>
          <p:cNvSpPr txBox="1"/>
          <p:nvPr/>
        </p:nvSpPr>
        <p:spPr>
          <a:xfrm>
            <a:off x="203200" y="1"/>
            <a:ext cx="11120000" cy="984845"/>
          </a:xfrm>
          <a:prstGeom prst="rect">
            <a:avLst/>
          </a:prstGeom>
          <a:noFill/>
          <a:ln>
            <a:noFill/>
          </a:ln>
        </p:spPr>
        <p:txBody>
          <a:bodyPr spcFirstLastPara="1" wrap="square" lIns="121900" tIns="121900" rIns="121900" bIns="121900" anchor="t" anchorCtr="0">
            <a:spAutoFit/>
          </a:bodyPr>
          <a:lstStyle/>
          <a:p>
            <a:pPr algn="ctr">
              <a:buSzPts val="3600"/>
            </a:pPr>
            <a:r>
              <a:rPr lang="en-US" sz="4800">
                <a:solidFill>
                  <a:schemeClr val="lt1"/>
                </a:solidFill>
                <a:latin typeface="Calibri"/>
                <a:ea typeface="Calibri"/>
                <a:cs typeface="Calibri"/>
                <a:sym typeface="Calibri"/>
              </a:rPr>
              <a:t>   Types of Analyses</a:t>
            </a:r>
            <a:endParaRPr sz="4800">
              <a:solidFill>
                <a:schemeClr val="lt1"/>
              </a:solidFill>
              <a:latin typeface="Calibri"/>
              <a:ea typeface="Calibri"/>
              <a:cs typeface="Calibri"/>
              <a:sym typeface="Calibri"/>
            </a:endParaRPr>
          </a:p>
        </p:txBody>
      </p:sp>
      <p:sp>
        <p:nvSpPr>
          <p:cNvPr id="635" name="Google Shape;635;g32d3355825c_0_101"/>
          <p:cNvSpPr txBox="1"/>
          <p:nvPr/>
        </p:nvSpPr>
        <p:spPr>
          <a:xfrm>
            <a:off x="6452500" y="3107901"/>
            <a:ext cx="5516400" cy="984845"/>
          </a:xfrm>
          <a:prstGeom prst="rect">
            <a:avLst/>
          </a:prstGeom>
          <a:noFill/>
          <a:ln>
            <a:noFill/>
          </a:ln>
        </p:spPr>
        <p:txBody>
          <a:bodyPr spcFirstLastPara="1" wrap="square" lIns="121900" tIns="121900" rIns="121900" bIns="121900" anchor="t" anchorCtr="0">
            <a:spAutoFit/>
          </a:bodyPr>
          <a:lstStyle/>
          <a:p>
            <a:pPr>
              <a:buSzPts val="1800"/>
            </a:pPr>
            <a:r>
              <a:rPr lang="en-US" sz="2400" b="1">
                <a:solidFill>
                  <a:schemeClr val="dk1"/>
                </a:solidFill>
                <a:latin typeface="Calibri"/>
                <a:ea typeface="Calibri"/>
                <a:cs typeface="Calibri"/>
                <a:sym typeface="Calibri"/>
              </a:rPr>
              <a:t>Optimization - </a:t>
            </a:r>
            <a:r>
              <a:rPr lang="en-US" sz="2400">
                <a:solidFill>
                  <a:schemeClr val="dk1"/>
                </a:solidFill>
                <a:latin typeface="Calibri"/>
                <a:ea typeface="Calibri"/>
                <a:cs typeface="Calibri"/>
                <a:sym typeface="Calibri"/>
              </a:rPr>
              <a:t>Allocate/assign/schedule resources/$/people/assets</a:t>
            </a:r>
            <a:endParaRPr sz="2400">
              <a:solidFill>
                <a:schemeClr val="dk1"/>
              </a:solidFill>
              <a:latin typeface="Calibri"/>
              <a:ea typeface="Calibri"/>
              <a:cs typeface="Calibri"/>
              <a:sym typeface="Calibri"/>
            </a:endParaRPr>
          </a:p>
        </p:txBody>
      </p:sp>
      <p:grpSp>
        <p:nvGrpSpPr>
          <p:cNvPr id="636" name="Google Shape;636;g32d3355825c_0_101"/>
          <p:cNvGrpSpPr/>
          <p:nvPr/>
        </p:nvGrpSpPr>
        <p:grpSpPr>
          <a:xfrm>
            <a:off x="406400" y="1241000"/>
            <a:ext cx="5448400" cy="1287483"/>
            <a:chOff x="152400" y="930750"/>
            <a:chExt cx="4086300" cy="965612"/>
          </a:xfrm>
        </p:grpSpPr>
        <p:sp>
          <p:nvSpPr>
            <p:cNvPr id="637" name="Google Shape;637;g32d3355825c_0_101"/>
            <p:cNvSpPr txBox="1"/>
            <p:nvPr/>
          </p:nvSpPr>
          <p:spPr>
            <a:xfrm>
              <a:off x="152400" y="930750"/>
              <a:ext cx="3894900" cy="461635"/>
            </a:xfrm>
            <a:prstGeom prst="rect">
              <a:avLst/>
            </a:prstGeom>
            <a:noFill/>
            <a:ln>
              <a:noFill/>
            </a:ln>
          </p:spPr>
          <p:txBody>
            <a:bodyPr spcFirstLastPara="1" wrap="square" lIns="121900" tIns="121900" rIns="121900" bIns="121900" anchor="t" anchorCtr="0">
              <a:spAutoFit/>
            </a:bodyPr>
            <a:lstStyle/>
            <a:p>
              <a:pPr>
                <a:buSzPts val="1800"/>
              </a:pPr>
              <a:r>
                <a:rPr lang="en-US" sz="2400" b="1">
                  <a:solidFill>
                    <a:schemeClr val="dk1"/>
                  </a:solidFill>
                  <a:latin typeface="Calibri"/>
                  <a:ea typeface="Calibri"/>
                  <a:cs typeface="Calibri"/>
                  <a:sym typeface="Calibri"/>
                </a:rPr>
                <a:t>Description</a:t>
              </a:r>
              <a:r>
                <a:rPr lang="en-US" sz="2400">
                  <a:solidFill>
                    <a:schemeClr val="dk1"/>
                  </a:solidFill>
                  <a:latin typeface="Calibri"/>
                  <a:ea typeface="Calibri"/>
                  <a:cs typeface="Calibri"/>
                  <a:sym typeface="Calibri"/>
                </a:rPr>
                <a:t> - Understanding the past </a:t>
              </a:r>
              <a:endParaRPr sz="2400">
                <a:solidFill>
                  <a:schemeClr val="dk1"/>
                </a:solidFill>
                <a:latin typeface="Calibri"/>
                <a:ea typeface="Calibri"/>
                <a:cs typeface="Calibri"/>
                <a:sym typeface="Calibri"/>
              </a:endParaRPr>
            </a:p>
          </p:txBody>
        </p:sp>
        <p:sp>
          <p:nvSpPr>
            <p:cNvPr id="638" name="Google Shape;638;g32d3355825c_0_101"/>
            <p:cNvSpPr txBox="1"/>
            <p:nvPr/>
          </p:nvSpPr>
          <p:spPr>
            <a:xfrm>
              <a:off x="152400" y="1311713"/>
              <a:ext cx="4086300" cy="584649"/>
            </a:xfrm>
            <a:prstGeom prst="rect">
              <a:avLst/>
            </a:prstGeom>
            <a:noFill/>
            <a:ln>
              <a:noFill/>
            </a:ln>
          </p:spPr>
          <p:txBody>
            <a:bodyPr spcFirstLastPara="1" wrap="square" lIns="121900" tIns="121900" rIns="121900" bIns="121900" anchor="t" anchorCtr="0">
              <a:spAutoFit/>
            </a:bodyPr>
            <a:lstStyle/>
            <a:p>
              <a:pPr>
                <a:buSzPts val="1300"/>
              </a:pPr>
              <a:r>
                <a:rPr lang="en-US" sz="1733">
                  <a:solidFill>
                    <a:srgbClr val="666666"/>
                  </a:solidFill>
                  <a:latin typeface="Calibri"/>
                  <a:ea typeface="Calibri"/>
                  <a:cs typeface="Calibri"/>
                  <a:sym typeface="Calibri"/>
                </a:rPr>
                <a:t>e.g., Which zip codes have the most eviction cases? How many students failed to graduate on time last year? </a:t>
              </a:r>
              <a:endParaRPr sz="1733">
                <a:solidFill>
                  <a:srgbClr val="666666"/>
                </a:solidFill>
                <a:latin typeface="Calibri"/>
                <a:ea typeface="Calibri"/>
                <a:cs typeface="Calibri"/>
                <a:sym typeface="Calibri"/>
              </a:endParaRPr>
            </a:p>
          </p:txBody>
        </p:sp>
      </p:grpSp>
      <p:sp>
        <p:nvSpPr>
          <p:cNvPr id="639" name="Google Shape;639;g32d3355825c_0_101"/>
          <p:cNvSpPr txBox="1"/>
          <p:nvPr/>
        </p:nvSpPr>
        <p:spPr>
          <a:xfrm>
            <a:off x="6520500" y="2016134"/>
            <a:ext cx="5448400" cy="779532"/>
          </a:xfrm>
          <a:prstGeom prst="rect">
            <a:avLst/>
          </a:prstGeom>
          <a:noFill/>
          <a:ln>
            <a:noFill/>
          </a:ln>
        </p:spPr>
        <p:txBody>
          <a:bodyPr spcFirstLastPara="1" wrap="square" lIns="121900" tIns="121900" rIns="121900" bIns="121900" anchor="t" anchorCtr="0">
            <a:spAutoFit/>
          </a:bodyPr>
          <a:lstStyle/>
          <a:p>
            <a:pPr>
              <a:buSzPts val="1300"/>
            </a:pPr>
            <a:r>
              <a:rPr lang="en-US" sz="1733">
                <a:solidFill>
                  <a:srgbClr val="666666"/>
                </a:solidFill>
                <a:latin typeface="Calibri"/>
                <a:ea typeface="Calibri"/>
                <a:cs typeface="Calibri"/>
                <a:sym typeface="Calibri"/>
              </a:rPr>
              <a:t>e.g., Detecting fraudulent credit card transactions, identifying unsafe traffic patterns from CCTV cameras </a:t>
            </a:r>
            <a:endParaRPr sz="1733">
              <a:solidFill>
                <a:srgbClr val="666666"/>
              </a:solidFill>
              <a:latin typeface="Calibri"/>
              <a:ea typeface="Calibri"/>
              <a:cs typeface="Calibri"/>
              <a:sym typeface="Calibri"/>
            </a:endParaRPr>
          </a:p>
        </p:txBody>
      </p:sp>
      <p:grpSp>
        <p:nvGrpSpPr>
          <p:cNvPr id="640" name="Google Shape;640;g32d3355825c_0_101"/>
          <p:cNvGrpSpPr/>
          <p:nvPr/>
        </p:nvGrpSpPr>
        <p:grpSpPr>
          <a:xfrm>
            <a:off x="364400" y="3292701"/>
            <a:ext cx="5524400" cy="1435475"/>
            <a:chOff x="120900" y="2469525"/>
            <a:chExt cx="4143300" cy="1076606"/>
          </a:xfrm>
        </p:grpSpPr>
        <p:sp>
          <p:nvSpPr>
            <p:cNvPr id="641" name="Google Shape;641;g32d3355825c_0_101"/>
            <p:cNvSpPr txBox="1"/>
            <p:nvPr/>
          </p:nvSpPr>
          <p:spPr>
            <a:xfrm>
              <a:off x="126900" y="2469525"/>
              <a:ext cx="4137300" cy="461635"/>
            </a:xfrm>
            <a:prstGeom prst="rect">
              <a:avLst/>
            </a:prstGeom>
            <a:noFill/>
            <a:ln>
              <a:noFill/>
            </a:ln>
          </p:spPr>
          <p:txBody>
            <a:bodyPr spcFirstLastPara="1" wrap="square" lIns="121900" tIns="121900" rIns="121900" bIns="121900" anchor="t" anchorCtr="0">
              <a:spAutoFit/>
            </a:bodyPr>
            <a:lstStyle/>
            <a:p>
              <a:pPr>
                <a:buSzPts val="1800"/>
              </a:pPr>
              <a:r>
                <a:rPr lang="en-US" sz="2400" b="1">
                  <a:solidFill>
                    <a:schemeClr val="dk1"/>
                  </a:solidFill>
                  <a:latin typeface="Calibri"/>
                  <a:ea typeface="Calibri"/>
                  <a:cs typeface="Calibri"/>
                  <a:sym typeface="Calibri"/>
                </a:rPr>
                <a:t>Prediction </a:t>
              </a:r>
              <a:r>
                <a:rPr lang="en-US" sz="2400">
                  <a:solidFill>
                    <a:schemeClr val="dk1"/>
                  </a:solidFill>
                  <a:latin typeface="Calibri"/>
                  <a:ea typeface="Calibri"/>
                  <a:cs typeface="Calibri"/>
                  <a:sym typeface="Calibri"/>
                </a:rPr>
                <a:t>- Predicting a future state</a:t>
              </a:r>
              <a:endParaRPr sz="2400">
                <a:solidFill>
                  <a:schemeClr val="dk1"/>
                </a:solidFill>
                <a:latin typeface="Calibri"/>
                <a:ea typeface="Calibri"/>
                <a:cs typeface="Calibri"/>
                <a:sym typeface="Calibri"/>
              </a:endParaRPr>
            </a:p>
          </p:txBody>
        </p:sp>
        <p:sp>
          <p:nvSpPr>
            <p:cNvPr id="642" name="Google Shape;642;g32d3355825c_0_101"/>
            <p:cNvSpPr txBox="1"/>
            <p:nvPr/>
          </p:nvSpPr>
          <p:spPr>
            <a:xfrm>
              <a:off x="120900" y="2761475"/>
              <a:ext cx="3957900" cy="784656"/>
            </a:xfrm>
            <a:prstGeom prst="rect">
              <a:avLst/>
            </a:prstGeom>
            <a:noFill/>
            <a:ln>
              <a:noFill/>
            </a:ln>
          </p:spPr>
          <p:txBody>
            <a:bodyPr spcFirstLastPara="1" wrap="square" lIns="121900" tIns="121900" rIns="121900" bIns="121900" anchor="t" anchorCtr="0">
              <a:spAutoFit/>
            </a:bodyPr>
            <a:lstStyle/>
            <a:p>
              <a:pPr>
                <a:buSzPts val="1300"/>
              </a:pPr>
              <a:r>
                <a:rPr lang="en-US" sz="1733">
                  <a:solidFill>
                    <a:srgbClr val="666666"/>
                  </a:solidFill>
                  <a:latin typeface="Calibri"/>
                  <a:ea typeface="Calibri"/>
                  <a:cs typeface="Calibri"/>
                  <a:sym typeface="Calibri"/>
                </a:rPr>
                <a:t>e.g., Predicting the likelihood of becoming homeless in the next year, Predicting the crop yield for the next harvest</a:t>
              </a:r>
              <a:endParaRPr sz="1733">
                <a:solidFill>
                  <a:srgbClr val="666666"/>
                </a:solidFill>
                <a:latin typeface="Calibri"/>
                <a:ea typeface="Calibri"/>
                <a:cs typeface="Calibri"/>
                <a:sym typeface="Calibri"/>
              </a:endParaRPr>
            </a:p>
          </p:txBody>
        </p:sp>
      </p:grpSp>
      <p:sp>
        <p:nvSpPr>
          <p:cNvPr id="643" name="Google Shape;643;g32d3355825c_0_101"/>
          <p:cNvSpPr txBox="1"/>
          <p:nvPr/>
        </p:nvSpPr>
        <p:spPr>
          <a:xfrm>
            <a:off x="6520500" y="3960467"/>
            <a:ext cx="5277200" cy="1046208"/>
          </a:xfrm>
          <a:prstGeom prst="rect">
            <a:avLst/>
          </a:prstGeom>
          <a:noFill/>
          <a:ln>
            <a:noFill/>
          </a:ln>
        </p:spPr>
        <p:txBody>
          <a:bodyPr spcFirstLastPara="1" wrap="square" lIns="121900" tIns="121900" rIns="121900" bIns="121900" anchor="t" anchorCtr="0">
            <a:spAutoFit/>
          </a:bodyPr>
          <a:lstStyle/>
          <a:p>
            <a:pPr>
              <a:buSzPts val="1300"/>
            </a:pPr>
            <a:r>
              <a:rPr lang="en-US" sz="1733">
                <a:solidFill>
                  <a:srgbClr val="666666"/>
                </a:solidFill>
                <a:latin typeface="Calibri"/>
                <a:ea typeface="Calibri"/>
                <a:cs typeface="Calibri"/>
                <a:sym typeface="Calibri"/>
              </a:rPr>
              <a:t>e.g., Where place ambulances to minimize response time? Out of the people who need help, who will most benefit from the help?</a:t>
            </a:r>
            <a:endParaRPr sz="1733">
              <a:solidFill>
                <a:srgbClr val="666666"/>
              </a:solidFill>
              <a:latin typeface="Calibri"/>
              <a:ea typeface="Calibri"/>
              <a:cs typeface="Calibri"/>
              <a:sym typeface="Calibri"/>
            </a:endParaRPr>
          </a:p>
        </p:txBody>
      </p:sp>
      <p:sp>
        <p:nvSpPr>
          <p:cNvPr id="644" name="Google Shape;644;g32d3355825c_0_101"/>
          <p:cNvSpPr txBox="1"/>
          <p:nvPr/>
        </p:nvSpPr>
        <p:spPr>
          <a:xfrm>
            <a:off x="5359400" y="5135200"/>
            <a:ext cx="5277200" cy="1046208"/>
          </a:xfrm>
          <a:prstGeom prst="rect">
            <a:avLst/>
          </a:prstGeom>
          <a:noFill/>
          <a:ln>
            <a:noFill/>
          </a:ln>
        </p:spPr>
        <p:txBody>
          <a:bodyPr spcFirstLastPara="1" wrap="square" lIns="121900" tIns="121900" rIns="121900" bIns="121900" anchor="t" anchorCtr="0">
            <a:spAutoFit/>
          </a:bodyPr>
          <a:lstStyle/>
          <a:p>
            <a:pPr>
              <a:buSzPts val="1300"/>
            </a:pPr>
            <a:r>
              <a:rPr lang="en-US" sz="1733">
                <a:solidFill>
                  <a:srgbClr val="666666"/>
                </a:solidFill>
                <a:latin typeface="Calibri"/>
                <a:ea typeface="Calibri"/>
                <a:cs typeface="Calibri"/>
                <a:sym typeface="Calibri"/>
              </a:rPr>
              <a:t>e.g., which after-school program would be most beneficial to a particular student? Which email version would persuade a potential donor to donate money? </a:t>
            </a:r>
            <a:endParaRPr sz="1733">
              <a:solidFill>
                <a:srgbClr val="666666"/>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3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g32d3355825c_0_124"/>
          <p:cNvSpPr txBox="1"/>
          <p:nvPr/>
        </p:nvSpPr>
        <p:spPr>
          <a:xfrm>
            <a:off x="982000" y="5198601"/>
            <a:ext cx="5516400" cy="984845"/>
          </a:xfrm>
          <a:prstGeom prst="rect">
            <a:avLst/>
          </a:prstGeom>
          <a:noFill/>
          <a:ln>
            <a:noFill/>
          </a:ln>
        </p:spPr>
        <p:txBody>
          <a:bodyPr spcFirstLastPara="1" wrap="square" lIns="121900" tIns="121900" rIns="121900" bIns="121900" anchor="t" anchorCtr="0">
            <a:spAutoFit/>
          </a:bodyPr>
          <a:lstStyle/>
          <a:p>
            <a:pPr>
              <a:buSzPts val="1800"/>
            </a:pPr>
            <a:r>
              <a:rPr lang="en-US" sz="2400" b="1">
                <a:solidFill>
                  <a:schemeClr val="dk1"/>
                </a:solidFill>
                <a:latin typeface="Calibri"/>
                <a:ea typeface="Calibri"/>
                <a:cs typeface="Calibri"/>
                <a:sym typeface="Calibri"/>
              </a:rPr>
              <a:t>Behavior change - </a:t>
            </a:r>
            <a:r>
              <a:rPr lang="en-US" sz="2400">
                <a:solidFill>
                  <a:schemeClr val="dk1"/>
                </a:solidFill>
                <a:latin typeface="Calibri"/>
                <a:ea typeface="Calibri"/>
                <a:cs typeface="Calibri"/>
                <a:sym typeface="Calibri"/>
              </a:rPr>
              <a:t>Intervention effectiveness, behavior changes</a:t>
            </a:r>
            <a:endParaRPr sz="2400">
              <a:solidFill>
                <a:schemeClr val="dk1"/>
              </a:solidFill>
              <a:latin typeface="Calibri"/>
              <a:ea typeface="Calibri"/>
              <a:cs typeface="Calibri"/>
              <a:sym typeface="Calibri"/>
            </a:endParaRPr>
          </a:p>
        </p:txBody>
      </p:sp>
      <p:sp>
        <p:nvSpPr>
          <p:cNvPr id="650" name="Google Shape;650;g32d3355825c_0_124"/>
          <p:cNvSpPr txBox="1"/>
          <p:nvPr/>
        </p:nvSpPr>
        <p:spPr>
          <a:xfrm>
            <a:off x="6452500" y="1241001"/>
            <a:ext cx="5516400" cy="984845"/>
          </a:xfrm>
          <a:prstGeom prst="rect">
            <a:avLst/>
          </a:prstGeom>
          <a:noFill/>
          <a:ln>
            <a:noFill/>
          </a:ln>
        </p:spPr>
        <p:txBody>
          <a:bodyPr spcFirstLastPara="1" wrap="square" lIns="121900" tIns="121900" rIns="121900" bIns="121900" anchor="t" anchorCtr="0">
            <a:spAutoFit/>
          </a:bodyPr>
          <a:lstStyle/>
          <a:p>
            <a:pPr>
              <a:buSzPts val="1800"/>
            </a:pPr>
            <a:r>
              <a:rPr lang="en-US" sz="2400" b="1">
                <a:solidFill>
                  <a:srgbClr val="F3F3F3"/>
                </a:solidFill>
                <a:latin typeface="Calibri"/>
                <a:ea typeface="Calibri"/>
                <a:cs typeface="Calibri"/>
                <a:sym typeface="Calibri"/>
              </a:rPr>
              <a:t>Detection </a:t>
            </a:r>
            <a:r>
              <a:rPr lang="en-US" sz="2400">
                <a:solidFill>
                  <a:srgbClr val="F3F3F3"/>
                </a:solidFill>
                <a:latin typeface="Calibri"/>
                <a:ea typeface="Calibri"/>
                <a:cs typeface="Calibri"/>
                <a:sym typeface="Calibri"/>
              </a:rPr>
              <a:t>- Identifying a pattern/characteristic of the present state</a:t>
            </a:r>
            <a:endParaRPr sz="2400">
              <a:solidFill>
                <a:srgbClr val="F3F3F3"/>
              </a:solidFill>
              <a:latin typeface="Calibri"/>
              <a:ea typeface="Calibri"/>
              <a:cs typeface="Calibri"/>
              <a:sym typeface="Calibri"/>
            </a:endParaRPr>
          </a:p>
        </p:txBody>
      </p:sp>
      <p:sp>
        <p:nvSpPr>
          <p:cNvPr id="651" name="Google Shape;651;g32d3355825c_0_124"/>
          <p:cNvSpPr txBox="1">
            <a:spLocks noGrp="1"/>
          </p:cNvSpPr>
          <p:nvPr>
            <p:ph type="body" idx="1"/>
          </p:nvPr>
        </p:nvSpPr>
        <p:spPr>
          <a:xfrm>
            <a:off x="15665400" y="326567"/>
            <a:ext cx="3311200" cy="4555200"/>
          </a:xfrm>
          <a:prstGeom prst="rect">
            <a:avLst/>
          </a:prstGeom>
          <a:noFill/>
          <a:ln>
            <a:noFill/>
          </a:ln>
        </p:spPr>
        <p:txBody>
          <a:bodyPr spcFirstLastPara="1" wrap="square" lIns="91400" tIns="45700" rIns="91400" bIns="45700" anchor="t" anchorCtr="0">
            <a:noAutofit/>
          </a:bodyPr>
          <a:lstStyle/>
          <a:p>
            <a:pPr marL="457189" indent="-457189">
              <a:lnSpc>
                <a:spcPct val="100000"/>
              </a:lnSpc>
              <a:buClr>
                <a:srgbClr val="000000"/>
              </a:buClr>
              <a:buSzPts val="3200"/>
              <a:buFont typeface="Arial"/>
              <a:buChar char="•"/>
            </a:pPr>
            <a:r>
              <a:rPr lang="en-US" sz="3200">
                <a:solidFill>
                  <a:srgbClr val="000000"/>
                </a:solidFill>
              </a:rPr>
              <a:t>Description (Understand th</a:t>
            </a:r>
            <a:r>
              <a:rPr lang="en-US" sz="3200">
                <a:solidFill>
                  <a:srgbClr val="000000"/>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e past)</a:t>
            </a:r>
            <a:endParaRPr>
              <a:solidFill>
                <a:srgbClr val="000000"/>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endParaRPr>
          </a:p>
          <a:p>
            <a:pPr marL="457189" indent="-457189">
              <a:lnSpc>
                <a:spcPct val="100000"/>
              </a:lnSpc>
              <a:spcBef>
                <a:spcPts val="640"/>
              </a:spcBef>
              <a:buClr>
                <a:srgbClr val="000000"/>
              </a:buClr>
              <a:buSzPts val="3200"/>
              <a:buFont typeface="Arial"/>
              <a:buChar char="•"/>
            </a:pPr>
            <a:r>
              <a:rPr lang="en-US" sz="3200">
                <a:solidFill>
                  <a:srgbClr val="000000"/>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Detection (Anomalies, events, patterns, current state)</a:t>
            </a:r>
            <a:endParaRPr>
              <a:solidFill>
                <a:srgbClr val="000000"/>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
                </a:ext>
              </a:extLst>
            </a:endParaRPr>
          </a:p>
          <a:p>
            <a:pPr marL="457189" indent="-457189">
              <a:lnSpc>
                <a:spcPct val="100000"/>
              </a:lnSpc>
              <a:spcBef>
                <a:spcPts val="640"/>
              </a:spcBef>
              <a:buClr>
                <a:srgbClr val="000000"/>
              </a:buClr>
              <a:buSzPts val="3200"/>
              <a:buFont typeface="Arial"/>
              <a:buChar char="•"/>
            </a:pPr>
            <a:r>
              <a:rPr lang="en-US" sz="3200">
                <a:solidFill>
                  <a:srgbClr val="000000"/>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
                  </a:ext>
                </a:extLst>
              </a:rPr>
              <a:t>Prediction (Predict the future)</a:t>
            </a:r>
            <a:endParaRPr>
              <a:solidFill>
                <a:srgbClr val="000000"/>
              </a:solidFill>
            </a:endParaRPr>
          </a:p>
          <a:p>
            <a:pPr marL="457189" indent="-457189">
              <a:lnSpc>
                <a:spcPct val="100000"/>
              </a:lnSpc>
              <a:spcBef>
                <a:spcPts val="640"/>
              </a:spcBef>
              <a:buClr>
                <a:srgbClr val="000000"/>
              </a:buClr>
              <a:buSzPts val="3200"/>
              <a:buFont typeface="Arial"/>
              <a:buChar char="•"/>
            </a:pPr>
            <a:r>
              <a:rPr lang="en-US" sz="3200">
                <a:solidFill>
                  <a:srgbClr val="000000"/>
                </a:solidFill>
              </a:rPr>
              <a:t>Optimization (Allocate/assign/schedule  resources/$/people/ assets)</a:t>
            </a:r>
            <a:endParaRPr>
              <a:solidFill>
                <a:srgbClr val="000000"/>
              </a:solidFill>
            </a:endParaRPr>
          </a:p>
          <a:p>
            <a:pPr marL="457189" indent="-457189">
              <a:lnSpc>
                <a:spcPct val="100000"/>
              </a:lnSpc>
              <a:spcBef>
                <a:spcPts val="640"/>
              </a:spcBef>
              <a:buClr>
                <a:srgbClr val="000000"/>
              </a:buClr>
              <a:buSzPts val="3200"/>
              <a:buFont typeface="Arial"/>
              <a:buChar char="•"/>
            </a:pPr>
            <a:r>
              <a:rPr lang="en-US" sz="3200">
                <a:solidFill>
                  <a:srgbClr val="000000"/>
                </a:solidFill>
              </a:rPr>
              <a:t>Behavior Change (Causal inference)</a:t>
            </a:r>
            <a:endParaRPr>
              <a:solidFill>
                <a:srgbClr val="000000"/>
              </a:solidFill>
            </a:endParaRPr>
          </a:p>
        </p:txBody>
      </p:sp>
      <p:sp>
        <p:nvSpPr>
          <p:cNvPr id="652" name="Google Shape;652;g32d3355825c_0_124"/>
          <p:cNvSpPr txBox="1"/>
          <p:nvPr/>
        </p:nvSpPr>
        <p:spPr>
          <a:xfrm>
            <a:off x="-7233" y="-54433"/>
            <a:ext cx="12012800" cy="923289"/>
          </a:xfrm>
          <a:prstGeom prst="rect">
            <a:avLst/>
          </a:prstGeom>
          <a:noFill/>
          <a:ln>
            <a:noFill/>
          </a:ln>
        </p:spPr>
        <p:txBody>
          <a:bodyPr spcFirstLastPara="1" wrap="square" lIns="121900" tIns="121900" rIns="121900" bIns="121900" anchor="t" anchorCtr="0">
            <a:spAutoFit/>
          </a:bodyPr>
          <a:lstStyle/>
          <a:p>
            <a:pPr algn="ctr">
              <a:buSzPts val="3600"/>
            </a:pPr>
            <a:r>
              <a:rPr lang="en-US" sz="4400">
                <a:solidFill>
                  <a:schemeClr val="lt1"/>
                </a:solidFill>
                <a:latin typeface="Calibri"/>
                <a:ea typeface="Calibri"/>
                <a:cs typeface="Calibri"/>
                <a:sym typeface="Calibri"/>
              </a:rPr>
              <a:t>Typically requires additional data</a:t>
            </a:r>
            <a:endParaRPr sz="4400">
              <a:solidFill>
                <a:schemeClr val="lt1"/>
              </a:solidFill>
              <a:latin typeface="Calibri"/>
              <a:ea typeface="Calibri"/>
              <a:cs typeface="Calibri"/>
              <a:sym typeface="Calibri"/>
            </a:endParaRPr>
          </a:p>
        </p:txBody>
      </p:sp>
      <p:sp>
        <p:nvSpPr>
          <p:cNvPr id="653" name="Google Shape;653;g32d3355825c_0_124"/>
          <p:cNvSpPr txBox="1"/>
          <p:nvPr/>
        </p:nvSpPr>
        <p:spPr>
          <a:xfrm>
            <a:off x="203200" y="1241001"/>
            <a:ext cx="5193200" cy="984845"/>
          </a:xfrm>
          <a:prstGeom prst="rect">
            <a:avLst/>
          </a:prstGeom>
          <a:noFill/>
          <a:ln>
            <a:noFill/>
          </a:ln>
        </p:spPr>
        <p:txBody>
          <a:bodyPr spcFirstLastPara="1" wrap="square" lIns="121900" tIns="121900" rIns="121900" bIns="121900" anchor="t" anchorCtr="0">
            <a:spAutoFit/>
          </a:bodyPr>
          <a:lstStyle/>
          <a:p>
            <a:pPr>
              <a:buSzPts val="1800"/>
            </a:pPr>
            <a:r>
              <a:rPr lang="en-US" sz="2400" b="1">
                <a:solidFill>
                  <a:srgbClr val="F3F3F3"/>
                </a:solidFill>
                <a:latin typeface="Calibri"/>
                <a:ea typeface="Calibri"/>
                <a:cs typeface="Calibri"/>
                <a:sym typeface="Calibri"/>
              </a:rPr>
              <a:t>Descriptions</a:t>
            </a:r>
            <a:r>
              <a:rPr lang="en-US" sz="2400">
                <a:solidFill>
                  <a:srgbClr val="F3F3F3"/>
                </a:solidFill>
                <a:latin typeface="Calibri"/>
                <a:ea typeface="Calibri"/>
                <a:cs typeface="Calibri"/>
                <a:sym typeface="Calibri"/>
              </a:rPr>
              <a:t> - Understanding the past states</a:t>
            </a:r>
            <a:endParaRPr sz="2400">
              <a:solidFill>
                <a:srgbClr val="F3F3F3"/>
              </a:solidFill>
              <a:latin typeface="Calibri"/>
              <a:ea typeface="Calibri"/>
              <a:cs typeface="Calibri"/>
              <a:sym typeface="Calibri"/>
            </a:endParaRPr>
          </a:p>
        </p:txBody>
      </p:sp>
      <p:sp>
        <p:nvSpPr>
          <p:cNvPr id="654" name="Google Shape;654;g32d3355825c_0_124"/>
          <p:cNvSpPr txBox="1"/>
          <p:nvPr/>
        </p:nvSpPr>
        <p:spPr>
          <a:xfrm>
            <a:off x="169200" y="3292701"/>
            <a:ext cx="5516400" cy="615513"/>
          </a:xfrm>
          <a:prstGeom prst="rect">
            <a:avLst/>
          </a:prstGeom>
          <a:noFill/>
          <a:ln>
            <a:noFill/>
          </a:ln>
        </p:spPr>
        <p:txBody>
          <a:bodyPr spcFirstLastPara="1" wrap="square" lIns="121900" tIns="121900" rIns="121900" bIns="121900" anchor="t" anchorCtr="0">
            <a:spAutoFit/>
          </a:bodyPr>
          <a:lstStyle/>
          <a:p>
            <a:pPr>
              <a:buSzPts val="1800"/>
            </a:pPr>
            <a:r>
              <a:rPr lang="en-US" sz="2400" b="1">
                <a:solidFill>
                  <a:srgbClr val="F3F3F3"/>
                </a:solidFill>
                <a:latin typeface="Calibri"/>
                <a:ea typeface="Calibri"/>
                <a:cs typeface="Calibri"/>
                <a:sym typeface="Calibri"/>
              </a:rPr>
              <a:t>Prediction </a:t>
            </a:r>
            <a:r>
              <a:rPr lang="en-US" sz="2400">
                <a:solidFill>
                  <a:srgbClr val="F3F3F3"/>
                </a:solidFill>
                <a:latin typeface="Calibri"/>
                <a:ea typeface="Calibri"/>
                <a:cs typeface="Calibri"/>
                <a:sym typeface="Calibri"/>
              </a:rPr>
              <a:t>- Predicting a future state</a:t>
            </a:r>
            <a:endParaRPr sz="2400">
              <a:solidFill>
                <a:srgbClr val="F3F3F3"/>
              </a:solidFill>
              <a:latin typeface="Calibri"/>
              <a:ea typeface="Calibri"/>
              <a:cs typeface="Calibri"/>
              <a:sym typeface="Calibri"/>
            </a:endParaRPr>
          </a:p>
        </p:txBody>
      </p:sp>
      <p:sp>
        <p:nvSpPr>
          <p:cNvPr id="655" name="Google Shape;655;g32d3355825c_0_124"/>
          <p:cNvSpPr txBox="1"/>
          <p:nvPr/>
        </p:nvSpPr>
        <p:spPr>
          <a:xfrm>
            <a:off x="6452500" y="3107901"/>
            <a:ext cx="5516400" cy="984845"/>
          </a:xfrm>
          <a:prstGeom prst="rect">
            <a:avLst/>
          </a:prstGeom>
          <a:noFill/>
          <a:ln>
            <a:noFill/>
          </a:ln>
        </p:spPr>
        <p:txBody>
          <a:bodyPr spcFirstLastPara="1" wrap="square" lIns="121900" tIns="121900" rIns="121900" bIns="121900" anchor="t" anchorCtr="0">
            <a:spAutoFit/>
          </a:bodyPr>
          <a:lstStyle/>
          <a:p>
            <a:pPr>
              <a:buSzPts val="1800"/>
            </a:pPr>
            <a:r>
              <a:rPr lang="en-US" sz="2400" b="1">
                <a:solidFill>
                  <a:schemeClr val="dk1"/>
                </a:solidFill>
                <a:latin typeface="Calibri"/>
                <a:ea typeface="Calibri"/>
                <a:cs typeface="Calibri"/>
                <a:sym typeface="Calibri"/>
              </a:rPr>
              <a:t>Optimization - </a:t>
            </a:r>
            <a:r>
              <a:rPr lang="en-US" sz="2400">
                <a:solidFill>
                  <a:schemeClr val="dk1"/>
                </a:solidFill>
                <a:latin typeface="Calibri"/>
                <a:ea typeface="Calibri"/>
                <a:cs typeface="Calibri"/>
                <a:sym typeface="Calibri"/>
              </a:rPr>
              <a:t>Allocate/assign/schedule resources/$/people/assets</a:t>
            </a:r>
            <a:endParaRPr sz="2400">
              <a:solidFill>
                <a:schemeClr val="dk1"/>
              </a:solidFill>
              <a:latin typeface="Calibri"/>
              <a:ea typeface="Calibri"/>
              <a:cs typeface="Calibri"/>
              <a:sym typeface="Calibri"/>
            </a:endParaRPr>
          </a:p>
        </p:txBody>
      </p:sp>
      <p:sp>
        <p:nvSpPr>
          <p:cNvPr id="656" name="Google Shape;656;g32d3355825c_0_124"/>
          <p:cNvSpPr txBox="1"/>
          <p:nvPr/>
        </p:nvSpPr>
        <p:spPr>
          <a:xfrm>
            <a:off x="203200" y="2016134"/>
            <a:ext cx="5448400" cy="779532"/>
          </a:xfrm>
          <a:prstGeom prst="rect">
            <a:avLst/>
          </a:prstGeom>
          <a:noFill/>
          <a:ln>
            <a:noFill/>
          </a:ln>
        </p:spPr>
        <p:txBody>
          <a:bodyPr spcFirstLastPara="1" wrap="square" lIns="121900" tIns="121900" rIns="121900" bIns="121900" anchor="t" anchorCtr="0">
            <a:spAutoFit/>
          </a:bodyPr>
          <a:lstStyle/>
          <a:p>
            <a:pPr>
              <a:buSzPts val="1300"/>
            </a:pPr>
            <a:r>
              <a:rPr lang="en-US" sz="1733">
                <a:solidFill>
                  <a:srgbClr val="F3F3F3"/>
                </a:solidFill>
                <a:latin typeface="Calibri"/>
                <a:ea typeface="Calibri"/>
                <a:cs typeface="Calibri"/>
                <a:sym typeface="Calibri"/>
              </a:rPr>
              <a:t>e.g., Which zip codes have the most eviction cases? How many students failed to graduate on time last year? </a:t>
            </a:r>
            <a:endParaRPr sz="1733">
              <a:solidFill>
                <a:srgbClr val="F3F3F3"/>
              </a:solidFill>
              <a:latin typeface="Calibri"/>
              <a:ea typeface="Calibri"/>
              <a:cs typeface="Calibri"/>
              <a:sym typeface="Calibri"/>
            </a:endParaRPr>
          </a:p>
        </p:txBody>
      </p:sp>
      <p:sp>
        <p:nvSpPr>
          <p:cNvPr id="657" name="Google Shape;657;g32d3355825c_0_124"/>
          <p:cNvSpPr txBox="1"/>
          <p:nvPr/>
        </p:nvSpPr>
        <p:spPr>
          <a:xfrm>
            <a:off x="6520500" y="2016134"/>
            <a:ext cx="5448400" cy="779532"/>
          </a:xfrm>
          <a:prstGeom prst="rect">
            <a:avLst/>
          </a:prstGeom>
          <a:noFill/>
          <a:ln>
            <a:noFill/>
          </a:ln>
        </p:spPr>
        <p:txBody>
          <a:bodyPr spcFirstLastPara="1" wrap="square" lIns="121900" tIns="121900" rIns="121900" bIns="121900" anchor="t" anchorCtr="0">
            <a:spAutoFit/>
          </a:bodyPr>
          <a:lstStyle/>
          <a:p>
            <a:pPr>
              <a:buSzPts val="1300"/>
            </a:pPr>
            <a:r>
              <a:rPr lang="en-US" sz="1733">
                <a:solidFill>
                  <a:srgbClr val="F3F3F3"/>
                </a:solidFill>
                <a:latin typeface="Calibri"/>
                <a:ea typeface="Calibri"/>
                <a:cs typeface="Calibri"/>
                <a:sym typeface="Calibri"/>
              </a:rPr>
              <a:t>e.g., Detecting fraudulent credit card transactions, identifying unsafe traffic patterns from CCTV cameras </a:t>
            </a:r>
            <a:endParaRPr sz="1733">
              <a:solidFill>
                <a:srgbClr val="F3F3F3"/>
              </a:solidFill>
              <a:latin typeface="Calibri"/>
              <a:ea typeface="Calibri"/>
              <a:cs typeface="Calibri"/>
              <a:sym typeface="Calibri"/>
            </a:endParaRPr>
          </a:p>
        </p:txBody>
      </p:sp>
      <p:sp>
        <p:nvSpPr>
          <p:cNvPr id="658" name="Google Shape;658;g32d3355825c_0_124"/>
          <p:cNvSpPr txBox="1"/>
          <p:nvPr/>
        </p:nvSpPr>
        <p:spPr>
          <a:xfrm>
            <a:off x="161200" y="3681967"/>
            <a:ext cx="5277200" cy="1046208"/>
          </a:xfrm>
          <a:prstGeom prst="rect">
            <a:avLst/>
          </a:prstGeom>
          <a:noFill/>
          <a:ln>
            <a:noFill/>
          </a:ln>
        </p:spPr>
        <p:txBody>
          <a:bodyPr spcFirstLastPara="1" wrap="square" lIns="121900" tIns="121900" rIns="121900" bIns="121900" anchor="t" anchorCtr="0">
            <a:spAutoFit/>
          </a:bodyPr>
          <a:lstStyle/>
          <a:p>
            <a:pPr>
              <a:buSzPts val="1300"/>
            </a:pPr>
            <a:r>
              <a:rPr lang="en-US" sz="1733">
                <a:solidFill>
                  <a:srgbClr val="F3F3F3"/>
                </a:solidFill>
                <a:latin typeface="Calibri"/>
                <a:ea typeface="Calibri"/>
                <a:cs typeface="Calibri"/>
                <a:sym typeface="Calibri"/>
              </a:rPr>
              <a:t>e.g., Predicting the likelihood of becoming homeless in the next year, Predicting the crop yield for the next harvest</a:t>
            </a:r>
            <a:endParaRPr sz="1733">
              <a:solidFill>
                <a:srgbClr val="F3F3F3"/>
              </a:solidFill>
              <a:latin typeface="Calibri"/>
              <a:ea typeface="Calibri"/>
              <a:cs typeface="Calibri"/>
              <a:sym typeface="Calibri"/>
            </a:endParaRPr>
          </a:p>
        </p:txBody>
      </p:sp>
      <p:sp>
        <p:nvSpPr>
          <p:cNvPr id="659" name="Google Shape;659;g32d3355825c_0_124"/>
          <p:cNvSpPr txBox="1"/>
          <p:nvPr/>
        </p:nvSpPr>
        <p:spPr>
          <a:xfrm>
            <a:off x="6520500" y="3960467"/>
            <a:ext cx="5277200" cy="1046208"/>
          </a:xfrm>
          <a:prstGeom prst="rect">
            <a:avLst/>
          </a:prstGeom>
          <a:noFill/>
          <a:ln>
            <a:noFill/>
          </a:ln>
        </p:spPr>
        <p:txBody>
          <a:bodyPr spcFirstLastPara="1" wrap="square" lIns="121900" tIns="121900" rIns="121900" bIns="121900" anchor="t" anchorCtr="0">
            <a:spAutoFit/>
          </a:bodyPr>
          <a:lstStyle/>
          <a:p>
            <a:pPr>
              <a:buSzPts val="1300"/>
            </a:pPr>
            <a:r>
              <a:rPr lang="en-US" sz="1733">
                <a:solidFill>
                  <a:srgbClr val="666666"/>
                </a:solidFill>
                <a:latin typeface="Calibri"/>
                <a:ea typeface="Calibri"/>
                <a:cs typeface="Calibri"/>
                <a:sym typeface="Calibri"/>
              </a:rPr>
              <a:t>e.g., Where to place ambulances to minimize response time? Out of the people who need help, who will most benefit from the help?</a:t>
            </a:r>
            <a:endParaRPr sz="1733">
              <a:solidFill>
                <a:srgbClr val="666666"/>
              </a:solidFill>
              <a:latin typeface="Calibri"/>
              <a:ea typeface="Calibri"/>
              <a:cs typeface="Calibri"/>
              <a:sym typeface="Calibri"/>
            </a:endParaRPr>
          </a:p>
        </p:txBody>
      </p:sp>
      <p:sp>
        <p:nvSpPr>
          <p:cNvPr id="660" name="Google Shape;660;g32d3355825c_0_124"/>
          <p:cNvSpPr txBox="1"/>
          <p:nvPr/>
        </p:nvSpPr>
        <p:spPr>
          <a:xfrm>
            <a:off x="5359400" y="5236800"/>
            <a:ext cx="5277200" cy="1046208"/>
          </a:xfrm>
          <a:prstGeom prst="rect">
            <a:avLst/>
          </a:prstGeom>
          <a:noFill/>
          <a:ln>
            <a:noFill/>
          </a:ln>
        </p:spPr>
        <p:txBody>
          <a:bodyPr spcFirstLastPara="1" wrap="square" lIns="121900" tIns="121900" rIns="121900" bIns="121900" anchor="t" anchorCtr="0">
            <a:spAutoFit/>
          </a:bodyPr>
          <a:lstStyle/>
          <a:p>
            <a:pPr>
              <a:buSzPts val="1300"/>
            </a:pPr>
            <a:r>
              <a:rPr lang="en-US" sz="1733">
                <a:solidFill>
                  <a:srgbClr val="666666"/>
                </a:solidFill>
                <a:latin typeface="Calibri"/>
                <a:ea typeface="Calibri"/>
                <a:cs typeface="Calibri"/>
                <a:sym typeface="Calibri"/>
              </a:rPr>
              <a:t>e.g., which after-school program would be most beneficial to a particular student? Which email version would persuade a potential donor to donate money? </a:t>
            </a:r>
            <a:endParaRPr sz="1733">
              <a:solidFill>
                <a:srgbClr val="666666"/>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g32d3355825c_0_145"/>
          <p:cNvSpPr txBox="1"/>
          <p:nvPr/>
        </p:nvSpPr>
        <p:spPr>
          <a:xfrm>
            <a:off x="1185200" y="5198601"/>
            <a:ext cx="5516400" cy="984845"/>
          </a:xfrm>
          <a:prstGeom prst="rect">
            <a:avLst/>
          </a:prstGeom>
          <a:noFill/>
          <a:ln>
            <a:noFill/>
          </a:ln>
        </p:spPr>
        <p:txBody>
          <a:bodyPr spcFirstLastPara="1" wrap="square" lIns="121900" tIns="121900" rIns="121900" bIns="121900" anchor="t" anchorCtr="0">
            <a:spAutoFit/>
          </a:bodyPr>
          <a:lstStyle/>
          <a:p>
            <a:pPr>
              <a:buSzPts val="1800"/>
            </a:pPr>
            <a:r>
              <a:rPr lang="en-US" sz="2400" b="1">
                <a:solidFill>
                  <a:srgbClr val="F3F3F3"/>
                </a:solidFill>
                <a:latin typeface="Calibri"/>
                <a:ea typeface="Calibri"/>
                <a:cs typeface="Calibri"/>
                <a:sym typeface="Calibri"/>
              </a:rPr>
              <a:t>Causal Inference - </a:t>
            </a:r>
            <a:r>
              <a:rPr lang="en-US" sz="2400">
                <a:solidFill>
                  <a:srgbClr val="F3F3F3"/>
                </a:solidFill>
                <a:latin typeface="Calibri"/>
                <a:ea typeface="Calibri"/>
                <a:cs typeface="Calibri"/>
                <a:sym typeface="Calibri"/>
              </a:rPr>
              <a:t>Intervention effectiveness, behavior changes</a:t>
            </a:r>
            <a:endParaRPr sz="2400">
              <a:solidFill>
                <a:srgbClr val="F3F3F3"/>
              </a:solidFill>
              <a:latin typeface="Calibri"/>
              <a:ea typeface="Calibri"/>
              <a:cs typeface="Calibri"/>
              <a:sym typeface="Calibri"/>
            </a:endParaRPr>
          </a:p>
        </p:txBody>
      </p:sp>
      <p:sp>
        <p:nvSpPr>
          <p:cNvPr id="666" name="Google Shape;666;g32d3355825c_0_145"/>
          <p:cNvSpPr txBox="1"/>
          <p:nvPr/>
        </p:nvSpPr>
        <p:spPr>
          <a:xfrm>
            <a:off x="6452500" y="1241001"/>
            <a:ext cx="5516400" cy="984845"/>
          </a:xfrm>
          <a:prstGeom prst="rect">
            <a:avLst/>
          </a:prstGeom>
          <a:noFill/>
          <a:ln>
            <a:noFill/>
          </a:ln>
        </p:spPr>
        <p:txBody>
          <a:bodyPr spcFirstLastPara="1" wrap="square" lIns="121900" tIns="121900" rIns="121900" bIns="121900" anchor="t" anchorCtr="0">
            <a:spAutoFit/>
          </a:bodyPr>
          <a:lstStyle/>
          <a:p>
            <a:pPr>
              <a:buSzPts val="1800"/>
            </a:pPr>
            <a:r>
              <a:rPr lang="en-US" sz="2400" b="1">
                <a:solidFill>
                  <a:schemeClr val="dk1"/>
                </a:solidFill>
                <a:latin typeface="Calibri"/>
                <a:ea typeface="Calibri"/>
                <a:cs typeface="Calibri"/>
                <a:sym typeface="Calibri"/>
              </a:rPr>
              <a:t>Detection </a:t>
            </a:r>
            <a:r>
              <a:rPr lang="en-US" sz="2400">
                <a:solidFill>
                  <a:schemeClr val="dk1"/>
                </a:solidFill>
                <a:latin typeface="Calibri"/>
                <a:ea typeface="Calibri"/>
                <a:cs typeface="Calibri"/>
                <a:sym typeface="Calibri"/>
              </a:rPr>
              <a:t>- Identifying a pattern/characteristic of the present state</a:t>
            </a:r>
            <a:endParaRPr sz="2400">
              <a:solidFill>
                <a:schemeClr val="dk1"/>
              </a:solidFill>
              <a:latin typeface="Calibri"/>
              <a:ea typeface="Calibri"/>
              <a:cs typeface="Calibri"/>
              <a:sym typeface="Calibri"/>
            </a:endParaRPr>
          </a:p>
        </p:txBody>
      </p:sp>
      <p:sp>
        <p:nvSpPr>
          <p:cNvPr id="667" name="Google Shape;667;g32d3355825c_0_145"/>
          <p:cNvSpPr txBox="1">
            <a:spLocks noGrp="1"/>
          </p:cNvSpPr>
          <p:nvPr>
            <p:ph type="body" idx="1"/>
          </p:nvPr>
        </p:nvSpPr>
        <p:spPr>
          <a:xfrm>
            <a:off x="15665400" y="326567"/>
            <a:ext cx="3311200" cy="4555200"/>
          </a:xfrm>
          <a:prstGeom prst="rect">
            <a:avLst/>
          </a:prstGeom>
          <a:noFill/>
          <a:ln>
            <a:noFill/>
          </a:ln>
        </p:spPr>
        <p:txBody>
          <a:bodyPr spcFirstLastPara="1" wrap="square" lIns="91400" tIns="45700" rIns="91400" bIns="45700" anchor="t" anchorCtr="0">
            <a:noAutofit/>
          </a:bodyPr>
          <a:lstStyle/>
          <a:p>
            <a:pPr marL="457189" indent="-457189">
              <a:lnSpc>
                <a:spcPct val="100000"/>
              </a:lnSpc>
              <a:buClr>
                <a:srgbClr val="000000"/>
              </a:buClr>
              <a:buSzPts val="3200"/>
              <a:buFont typeface="Arial"/>
              <a:buChar char="•"/>
            </a:pPr>
            <a:r>
              <a:rPr lang="en-US" sz="3200">
                <a:solidFill>
                  <a:srgbClr val="000000"/>
                </a:solidFill>
              </a:rPr>
              <a:t>Description (Understand th</a:t>
            </a:r>
            <a:r>
              <a:rPr lang="en-US" sz="3200">
                <a:solidFill>
                  <a:srgbClr val="000000"/>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
                  </a:ext>
                </a:extLst>
              </a:rPr>
              <a:t>e past)</a:t>
            </a:r>
            <a:endParaRPr>
              <a:solidFill>
                <a:srgbClr val="000000"/>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
                </a:ext>
              </a:extLst>
            </a:endParaRPr>
          </a:p>
          <a:p>
            <a:pPr marL="457189" indent="-457189">
              <a:lnSpc>
                <a:spcPct val="100000"/>
              </a:lnSpc>
              <a:spcBef>
                <a:spcPts val="640"/>
              </a:spcBef>
              <a:buClr>
                <a:srgbClr val="000000"/>
              </a:buClr>
              <a:buSzPts val="3200"/>
              <a:buFont typeface="Arial"/>
              <a:buChar char="•"/>
            </a:pPr>
            <a:r>
              <a:rPr lang="en-US" sz="3200">
                <a:solidFill>
                  <a:srgbClr val="000000"/>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
                  </a:ext>
                </a:extLst>
              </a:rPr>
              <a:t>Detection (Anomalies, events, patterns, current state)</a:t>
            </a:r>
            <a:endParaRPr>
              <a:solidFill>
                <a:srgbClr val="000000"/>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9"/>
                </a:ext>
              </a:extLst>
            </a:endParaRPr>
          </a:p>
          <a:p>
            <a:pPr marL="457189" indent="-457189">
              <a:lnSpc>
                <a:spcPct val="100000"/>
              </a:lnSpc>
              <a:spcBef>
                <a:spcPts val="640"/>
              </a:spcBef>
              <a:buClr>
                <a:srgbClr val="000000"/>
              </a:buClr>
              <a:buSzPts val="3200"/>
              <a:buFont typeface="Arial"/>
              <a:buChar char="•"/>
            </a:pPr>
            <a:r>
              <a:rPr lang="en-US" sz="3200">
                <a:solidFill>
                  <a:srgbClr val="000000"/>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
                  </a:ext>
                </a:extLst>
              </a:rPr>
              <a:t>Prediction (Predict the future)</a:t>
            </a:r>
            <a:endParaRPr>
              <a:solidFill>
                <a:srgbClr val="000000"/>
              </a:solidFill>
            </a:endParaRPr>
          </a:p>
          <a:p>
            <a:pPr marL="457189" indent="-457189">
              <a:lnSpc>
                <a:spcPct val="100000"/>
              </a:lnSpc>
              <a:spcBef>
                <a:spcPts val="640"/>
              </a:spcBef>
              <a:buClr>
                <a:srgbClr val="000000"/>
              </a:buClr>
              <a:buSzPts val="3200"/>
              <a:buFont typeface="Arial"/>
              <a:buChar char="•"/>
            </a:pPr>
            <a:r>
              <a:rPr lang="en-US" sz="3200">
                <a:solidFill>
                  <a:srgbClr val="000000"/>
                </a:solidFill>
              </a:rPr>
              <a:t>Optimization (Allocate/assign/schedule  resources/$/people/ assets)</a:t>
            </a:r>
            <a:endParaRPr>
              <a:solidFill>
                <a:srgbClr val="000000"/>
              </a:solidFill>
            </a:endParaRPr>
          </a:p>
          <a:p>
            <a:pPr marL="457189" indent="-457189">
              <a:lnSpc>
                <a:spcPct val="100000"/>
              </a:lnSpc>
              <a:spcBef>
                <a:spcPts val="640"/>
              </a:spcBef>
              <a:buClr>
                <a:srgbClr val="000000"/>
              </a:buClr>
              <a:buSzPts val="3200"/>
              <a:buFont typeface="Arial"/>
              <a:buChar char="•"/>
            </a:pPr>
            <a:r>
              <a:rPr lang="en-US" sz="3200">
                <a:solidFill>
                  <a:srgbClr val="000000"/>
                </a:solidFill>
              </a:rPr>
              <a:t>Behavior Change (Causal inference)</a:t>
            </a:r>
            <a:endParaRPr>
              <a:solidFill>
                <a:srgbClr val="000000"/>
              </a:solidFill>
            </a:endParaRPr>
          </a:p>
        </p:txBody>
      </p:sp>
      <p:sp>
        <p:nvSpPr>
          <p:cNvPr id="668" name="Google Shape;668;g32d3355825c_0_145"/>
          <p:cNvSpPr txBox="1"/>
          <p:nvPr/>
        </p:nvSpPr>
        <p:spPr>
          <a:xfrm>
            <a:off x="-48367" y="0"/>
            <a:ext cx="12240400" cy="923289"/>
          </a:xfrm>
          <a:prstGeom prst="rect">
            <a:avLst/>
          </a:prstGeom>
          <a:noFill/>
          <a:ln>
            <a:noFill/>
          </a:ln>
        </p:spPr>
        <p:txBody>
          <a:bodyPr spcFirstLastPara="1" wrap="square" lIns="121900" tIns="121900" rIns="121900" bIns="121900" anchor="t" anchorCtr="0">
            <a:spAutoFit/>
          </a:bodyPr>
          <a:lstStyle/>
          <a:p>
            <a:pPr algn="ctr">
              <a:buSzPts val="3600"/>
            </a:pPr>
            <a:r>
              <a:rPr lang="en-US" sz="4400">
                <a:solidFill>
                  <a:schemeClr val="lt1"/>
                </a:solidFill>
                <a:latin typeface="Calibri"/>
                <a:ea typeface="Calibri"/>
                <a:cs typeface="Calibri"/>
                <a:sym typeface="Calibri"/>
              </a:rPr>
              <a:t>Similar data, but different purposes</a:t>
            </a:r>
            <a:endParaRPr sz="4400">
              <a:solidFill>
                <a:schemeClr val="lt1"/>
              </a:solidFill>
              <a:latin typeface="Calibri"/>
              <a:ea typeface="Calibri"/>
              <a:cs typeface="Calibri"/>
              <a:sym typeface="Calibri"/>
            </a:endParaRPr>
          </a:p>
        </p:txBody>
      </p:sp>
      <p:sp>
        <p:nvSpPr>
          <p:cNvPr id="669" name="Google Shape;669;g32d3355825c_0_145"/>
          <p:cNvSpPr txBox="1"/>
          <p:nvPr/>
        </p:nvSpPr>
        <p:spPr>
          <a:xfrm>
            <a:off x="203200" y="1241001"/>
            <a:ext cx="5193200" cy="984845"/>
          </a:xfrm>
          <a:prstGeom prst="rect">
            <a:avLst/>
          </a:prstGeom>
          <a:noFill/>
          <a:ln>
            <a:noFill/>
          </a:ln>
        </p:spPr>
        <p:txBody>
          <a:bodyPr spcFirstLastPara="1" wrap="square" lIns="121900" tIns="121900" rIns="121900" bIns="121900" anchor="t" anchorCtr="0">
            <a:spAutoFit/>
          </a:bodyPr>
          <a:lstStyle/>
          <a:p>
            <a:pPr>
              <a:buSzPts val="1800"/>
            </a:pPr>
            <a:r>
              <a:rPr lang="en-US" sz="2400" b="1">
                <a:solidFill>
                  <a:schemeClr val="dk1"/>
                </a:solidFill>
                <a:latin typeface="Calibri"/>
                <a:ea typeface="Calibri"/>
                <a:cs typeface="Calibri"/>
                <a:sym typeface="Calibri"/>
              </a:rPr>
              <a:t>Descriptions</a:t>
            </a:r>
            <a:r>
              <a:rPr lang="en-US" sz="2400">
                <a:solidFill>
                  <a:schemeClr val="dk1"/>
                </a:solidFill>
                <a:latin typeface="Calibri"/>
                <a:ea typeface="Calibri"/>
                <a:cs typeface="Calibri"/>
                <a:sym typeface="Calibri"/>
              </a:rPr>
              <a:t> - Understanding the past states</a:t>
            </a:r>
            <a:endParaRPr sz="2400">
              <a:solidFill>
                <a:schemeClr val="dk1"/>
              </a:solidFill>
              <a:latin typeface="Calibri"/>
              <a:ea typeface="Calibri"/>
              <a:cs typeface="Calibri"/>
              <a:sym typeface="Calibri"/>
            </a:endParaRPr>
          </a:p>
        </p:txBody>
      </p:sp>
      <p:sp>
        <p:nvSpPr>
          <p:cNvPr id="670" name="Google Shape;670;g32d3355825c_0_145"/>
          <p:cNvSpPr txBox="1"/>
          <p:nvPr/>
        </p:nvSpPr>
        <p:spPr>
          <a:xfrm>
            <a:off x="169200" y="3292701"/>
            <a:ext cx="5516400" cy="615513"/>
          </a:xfrm>
          <a:prstGeom prst="rect">
            <a:avLst/>
          </a:prstGeom>
          <a:noFill/>
          <a:ln>
            <a:noFill/>
          </a:ln>
        </p:spPr>
        <p:txBody>
          <a:bodyPr spcFirstLastPara="1" wrap="square" lIns="121900" tIns="121900" rIns="121900" bIns="121900" anchor="t" anchorCtr="0">
            <a:spAutoFit/>
          </a:bodyPr>
          <a:lstStyle/>
          <a:p>
            <a:pPr>
              <a:buSzPts val="1800"/>
            </a:pPr>
            <a:r>
              <a:rPr lang="en-US" sz="2400" b="1">
                <a:solidFill>
                  <a:schemeClr val="dk1"/>
                </a:solidFill>
                <a:latin typeface="Calibri"/>
                <a:ea typeface="Calibri"/>
                <a:cs typeface="Calibri"/>
                <a:sym typeface="Calibri"/>
              </a:rPr>
              <a:t>Prediction </a:t>
            </a:r>
            <a:r>
              <a:rPr lang="en-US" sz="2400">
                <a:solidFill>
                  <a:schemeClr val="dk1"/>
                </a:solidFill>
                <a:latin typeface="Calibri"/>
                <a:ea typeface="Calibri"/>
                <a:cs typeface="Calibri"/>
                <a:sym typeface="Calibri"/>
              </a:rPr>
              <a:t>- Predicting a future state</a:t>
            </a:r>
            <a:endParaRPr sz="2400">
              <a:solidFill>
                <a:schemeClr val="dk1"/>
              </a:solidFill>
              <a:latin typeface="Calibri"/>
              <a:ea typeface="Calibri"/>
              <a:cs typeface="Calibri"/>
              <a:sym typeface="Calibri"/>
            </a:endParaRPr>
          </a:p>
        </p:txBody>
      </p:sp>
      <p:sp>
        <p:nvSpPr>
          <p:cNvPr id="671" name="Google Shape;671;g32d3355825c_0_145"/>
          <p:cNvSpPr txBox="1"/>
          <p:nvPr/>
        </p:nvSpPr>
        <p:spPr>
          <a:xfrm>
            <a:off x="6452500" y="3107901"/>
            <a:ext cx="5516400" cy="984845"/>
          </a:xfrm>
          <a:prstGeom prst="rect">
            <a:avLst/>
          </a:prstGeom>
          <a:noFill/>
          <a:ln>
            <a:noFill/>
          </a:ln>
        </p:spPr>
        <p:txBody>
          <a:bodyPr spcFirstLastPara="1" wrap="square" lIns="121900" tIns="121900" rIns="121900" bIns="121900" anchor="t" anchorCtr="0">
            <a:spAutoFit/>
          </a:bodyPr>
          <a:lstStyle/>
          <a:p>
            <a:pPr>
              <a:buSzPts val="1800"/>
            </a:pPr>
            <a:r>
              <a:rPr lang="en-US" sz="2400" b="1">
                <a:solidFill>
                  <a:srgbClr val="F3F3F3"/>
                </a:solidFill>
                <a:latin typeface="Calibri"/>
                <a:ea typeface="Calibri"/>
                <a:cs typeface="Calibri"/>
                <a:sym typeface="Calibri"/>
              </a:rPr>
              <a:t>Optimization - </a:t>
            </a:r>
            <a:r>
              <a:rPr lang="en-US" sz="2400">
                <a:solidFill>
                  <a:srgbClr val="F3F3F3"/>
                </a:solidFill>
                <a:latin typeface="Calibri"/>
                <a:ea typeface="Calibri"/>
                <a:cs typeface="Calibri"/>
                <a:sym typeface="Calibri"/>
              </a:rPr>
              <a:t>Allocate/assign/schedule resources/$/people/assets</a:t>
            </a:r>
            <a:endParaRPr sz="2400">
              <a:solidFill>
                <a:srgbClr val="F3F3F3"/>
              </a:solidFill>
              <a:latin typeface="Calibri"/>
              <a:ea typeface="Calibri"/>
              <a:cs typeface="Calibri"/>
              <a:sym typeface="Calibri"/>
            </a:endParaRPr>
          </a:p>
        </p:txBody>
      </p:sp>
      <p:sp>
        <p:nvSpPr>
          <p:cNvPr id="672" name="Google Shape;672;g32d3355825c_0_145"/>
          <p:cNvSpPr txBox="1"/>
          <p:nvPr/>
        </p:nvSpPr>
        <p:spPr>
          <a:xfrm>
            <a:off x="203200" y="2016134"/>
            <a:ext cx="5448400" cy="779532"/>
          </a:xfrm>
          <a:prstGeom prst="rect">
            <a:avLst/>
          </a:prstGeom>
          <a:noFill/>
          <a:ln>
            <a:noFill/>
          </a:ln>
        </p:spPr>
        <p:txBody>
          <a:bodyPr spcFirstLastPara="1" wrap="square" lIns="121900" tIns="121900" rIns="121900" bIns="121900" anchor="t" anchorCtr="0">
            <a:spAutoFit/>
          </a:bodyPr>
          <a:lstStyle/>
          <a:p>
            <a:pPr>
              <a:buSzPts val="1300"/>
            </a:pPr>
            <a:r>
              <a:rPr lang="en-US" sz="1733">
                <a:solidFill>
                  <a:srgbClr val="666666"/>
                </a:solidFill>
                <a:latin typeface="Calibri"/>
                <a:ea typeface="Calibri"/>
                <a:cs typeface="Calibri"/>
                <a:sym typeface="Calibri"/>
              </a:rPr>
              <a:t>e.g., Which zip codes have the most eviction cases? How many students failed to graduate on time last year? </a:t>
            </a:r>
            <a:endParaRPr sz="1733">
              <a:solidFill>
                <a:srgbClr val="666666"/>
              </a:solidFill>
              <a:latin typeface="Calibri"/>
              <a:ea typeface="Calibri"/>
              <a:cs typeface="Calibri"/>
              <a:sym typeface="Calibri"/>
            </a:endParaRPr>
          </a:p>
        </p:txBody>
      </p:sp>
      <p:sp>
        <p:nvSpPr>
          <p:cNvPr id="673" name="Google Shape;673;g32d3355825c_0_145"/>
          <p:cNvSpPr txBox="1"/>
          <p:nvPr/>
        </p:nvSpPr>
        <p:spPr>
          <a:xfrm>
            <a:off x="6520500" y="2016134"/>
            <a:ext cx="5448400" cy="779532"/>
          </a:xfrm>
          <a:prstGeom prst="rect">
            <a:avLst/>
          </a:prstGeom>
          <a:noFill/>
          <a:ln>
            <a:noFill/>
          </a:ln>
        </p:spPr>
        <p:txBody>
          <a:bodyPr spcFirstLastPara="1" wrap="square" lIns="121900" tIns="121900" rIns="121900" bIns="121900" anchor="t" anchorCtr="0">
            <a:spAutoFit/>
          </a:bodyPr>
          <a:lstStyle/>
          <a:p>
            <a:pPr>
              <a:buSzPts val="1300"/>
            </a:pPr>
            <a:r>
              <a:rPr lang="en-US" sz="1733">
                <a:solidFill>
                  <a:srgbClr val="666666"/>
                </a:solidFill>
                <a:latin typeface="Calibri"/>
                <a:ea typeface="Calibri"/>
                <a:cs typeface="Calibri"/>
                <a:sym typeface="Calibri"/>
              </a:rPr>
              <a:t>e.g., Detecting fraudulent credit card transactions, identifying unsafe traffic patterns from CCTV cameras </a:t>
            </a:r>
            <a:endParaRPr sz="1733">
              <a:solidFill>
                <a:srgbClr val="666666"/>
              </a:solidFill>
              <a:latin typeface="Calibri"/>
              <a:ea typeface="Calibri"/>
              <a:cs typeface="Calibri"/>
              <a:sym typeface="Calibri"/>
            </a:endParaRPr>
          </a:p>
        </p:txBody>
      </p:sp>
      <p:sp>
        <p:nvSpPr>
          <p:cNvPr id="674" name="Google Shape;674;g32d3355825c_0_145"/>
          <p:cNvSpPr txBox="1"/>
          <p:nvPr/>
        </p:nvSpPr>
        <p:spPr>
          <a:xfrm>
            <a:off x="161200" y="3681967"/>
            <a:ext cx="5277200" cy="1046208"/>
          </a:xfrm>
          <a:prstGeom prst="rect">
            <a:avLst/>
          </a:prstGeom>
          <a:noFill/>
          <a:ln>
            <a:noFill/>
          </a:ln>
        </p:spPr>
        <p:txBody>
          <a:bodyPr spcFirstLastPara="1" wrap="square" lIns="121900" tIns="121900" rIns="121900" bIns="121900" anchor="t" anchorCtr="0">
            <a:spAutoFit/>
          </a:bodyPr>
          <a:lstStyle/>
          <a:p>
            <a:pPr>
              <a:buSzPts val="1300"/>
            </a:pPr>
            <a:r>
              <a:rPr lang="en-US" sz="1733">
                <a:solidFill>
                  <a:srgbClr val="666666"/>
                </a:solidFill>
                <a:latin typeface="Calibri"/>
                <a:ea typeface="Calibri"/>
                <a:cs typeface="Calibri"/>
                <a:sym typeface="Calibri"/>
              </a:rPr>
              <a:t>e.g., Predicting the likelihood of becoming homeless in the next year, Predicting the crop yield for the next harvest</a:t>
            </a:r>
            <a:endParaRPr sz="1733">
              <a:solidFill>
                <a:srgbClr val="666666"/>
              </a:solidFill>
              <a:latin typeface="Calibri"/>
              <a:ea typeface="Calibri"/>
              <a:cs typeface="Calibri"/>
              <a:sym typeface="Calibri"/>
            </a:endParaRPr>
          </a:p>
        </p:txBody>
      </p:sp>
      <p:sp>
        <p:nvSpPr>
          <p:cNvPr id="675" name="Google Shape;675;g32d3355825c_0_145"/>
          <p:cNvSpPr txBox="1"/>
          <p:nvPr/>
        </p:nvSpPr>
        <p:spPr>
          <a:xfrm>
            <a:off x="6520500" y="3960467"/>
            <a:ext cx="5277200" cy="1046208"/>
          </a:xfrm>
          <a:prstGeom prst="rect">
            <a:avLst/>
          </a:prstGeom>
          <a:noFill/>
          <a:ln>
            <a:noFill/>
          </a:ln>
        </p:spPr>
        <p:txBody>
          <a:bodyPr spcFirstLastPara="1" wrap="square" lIns="121900" tIns="121900" rIns="121900" bIns="121900" anchor="t" anchorCtr="0">
            <a:spAutoFit/>
          </a:bodyPr>
          <a:lstStyle/>
          <a:p>
            <a:pPr>
              <a:buSzPts val="1300"/>
            </a:pPr>
            <a:r>
              <a:rPr lang="en-US" sz="1733">
                <a:solidFill>
                  <a:srgbClr val="F3F3F3"/>
                </a:solidFill>
                <a:latin typeface="Calibri"/>
                <a:ea typeface="Calibri"/>
                <a:cs typeface="Calibri"/>
                <a:sym typeface="Calibri"/>
              </a:rPr>
              <a:t>e.g., Where place ambulances to minimize response time? Out of the people who need help, who will most benefit from the help?</a:t>
            </a:r>
            <a:endParaRPr sz="1733">
              <a:solidFill>
                <a:srgbClr val="F3F3F3"/>
              </a:solidFill>
              <a:latin typeface="Calibri"/>
              <a:ea typeface="Calibri"/>
              <a:cs typeface="Calibri"/>
              <a:sym typeface="Calibri"/>
            </a:endParaRPr>
          </a:p>
        </p:txBody>
      </p:sp>
      <p:sp>
        <p:nvSpPr>
          <p:cNvPr id="676" name="Google Shape;676;g32d3355825c_0_145"/>
          <p:cNvSpPr txBox="1"/>
          <p:nvPr/>
        </p:nvSpPr>
        <p:spPr>
          <a:xfrm>
            <a:off x="5359400" y="5236800"/>
            <a:ext cx="5277200" cy="1046208"/>
          </a:xfrm>
          <a:prstGeom prst="rect">
            <a:avLst/>
          </a:prstGeom>
          <a:noFill/>
          <a:ln>
            <a:noFill/>
          </a:ln>
        </p:spPr>
        <p:txBody>
          <a:bodyPr spcFirstLastPara="1" wrap="square" lIns="121900" tIns="121900" rIns="121900" bIns="121900" anchor="t" anchorCtr="0">
            <a:spAutoFit/>
          </a:bodyPr>
          <a:lstStyle/>
          <a:p>
            <a:pPr>
              <a:buSzPts val="1300"/>
            </a:pPr>
            <a:r>
              <a:rPr lang="en-US" sz="1733">
                <a:solidFill>
                  <a:srgbClr val="F3F3F3"/>
                </a:solidFill>
                <a:latin typeface="Calibri"/>
                <a:ea typeface="Calibri"/>
                <a:cs typeface="Calibri"/>
                <a:sym typeface="Calibri"/>
              </a:rPr>
              <a:t>e.g., which after-school program would be most beneficial to a particular student? Which email version would persuade a potential donor to donate money? </a:t>
            </a:r>
            <a:endParaRPr sz="1733">
              <a:solidFill>
                <a:srgbClr val="F3F3F3"/>
              </a:solidFill>
              <a:latin typeface="Calibri"/>
              <a:ea typeface="Calibri"/>
              <a:cs typeface="Calibri"/>
              <a:sym typeface="Calibri"/>
            </a:endParaRPr>
          </a:p>
        </p:txBody>
      </p:sp>
      <p:sp>
        <p:nvSpPr>
          <p:cNvPr id="677" name="Google Shape;677;g32d3355825c_0_145"/>
          <p:cNvSpPr/>
          <p:nvPr/>
        </p:nvSpPr>
        <p:spPr>
          <a:xfrm>
            <a:off x="2370433" y="4881767"/>
            <a:ext cx="7402800" cy="1046800"/>
          </a:xfrm>
          <a:prstGeom prst="rect">
            <a:avLst/>
          </a:prstGeom>
          <a:solidFill>
            <a:srgbClr val="A4C2F4"/>
          </a:solidFill>
          <a:ln>
            <a:noFill/>
          </a:ln>
        </p:spPr>
        <p:txBody>
          <a:bodyPr spcFirstLastPara="1" wrap="square" lIns="121900" tIns="121900" rIns="121900" bIns="121900" anchor="ctr" anchorCtr="0">
            <a:noAutofit/>
          </a:bodyPr>
          <a:lstStyle/>
          <a:p>
            <a:pPr algn="ctr">
              <a:buSzPts val="2000"/>
            </a:pPr>
            <a:r>
              <a:rPr lang="en-US" sz="2667">
                <a:latin typeface="Calibri"/>
                <a:ea typeface="Calibri"/>
                <a:cs typeface="Calibri"/>
                <a:sym typeface="Calibri"/>
              </a:rPr>
              <a:t>Typically, a project involves multiple analyses</a:t>
            </a:r>
            <a:endParaRPr sz="2667">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g32d80f85116_0_23"/>
          <p:cNvSpPr txBox="1"/>
          <p:nvPr/>
        </p:nvSpPr>
        <p:spPr>
          <a:xfrm>
            <a:off x="-48367" y="0"/>
            <a:ext cx="12240400" cy="923289"/>
          </a:xfrm>
          <a:prstGeom prst="rect">
            <a:avLst/>
          </a:prstGeom>
          <a:noFill/>
          <a:ln>
            <a:noFill/>
          </a:ln>
        </p:spPr>
        <p:txBody>
          <a:bodyPr spcFirstLastPara="1" wrap="square" lIns="121900" tIns="121900" rIns="121900" bIns="121900" anchor="t" anchorCtr="0">
            <a:spAutoFit/>
          </a:bodyPr>
          <a:lstStyle/>
          <a:p>
            <a:pPr algn="ctr">
              <a:buSzPts val="3600"/>
            </a:pPr>
            <a:r>
              <a:rPr lang="en-US" sz="4400">
                <a:solidFill>
                  <a:schemeClr val="lt1"/>
                </a:solidFill>
                <a:latin typeface="Calibri"/>
                <a:ea typeface="Calibri"/>
                <a:cs typeface="Calibri"/>
                <a:sym typeface="Calibri"/>
              </a:rPr>
              <a:t>Identifying analyses that inform actions</a:t>
            </a:r>
            <a:endParaRPr sz="4400">
              <a:solidFill>
                <a:schemeClr val="lt1"/>
              </a:solidFill>
              <a:latin typeface="Calibri"/>
              <a:ea typeface="Calibri"/>
              <a:cs typeface="Calibri"/>
              <a:sym typeface="Calibri"/>
            </a:endParaRPr>
          </a:p>
        </p:txBody>
      </p:sp>
      <p:pic>
        <p:nvPicPr>
          <p:cNvPr id="684" name="Google Shape;684;g32d80f85116_0_23"/>
          <p:cNvPicPr preferRelativeResize="0"/>
          <p:nvPr/>
        </p:nvPicPr>
        <p:blipFill rotWithShape="1">
          <a:blip r:embed="rId3">
            <a:alphaModFix/>
          </a:blip>
          <a:srcRect/>
          <a:stretch/>
        </p:blipFill>
        <p:spPr>
          <a:xfrm>
            <a:off x="1080033" y="1500524"/>
            <a:ext cx="768800" cy="768800"/>
          </a:xfrm>
          <a:prstGeom prst="rect">
            <a:avLst/>
          </a:prstGeom>
          <a:noFill/>
          <a:ln>
            <a:noFill/>
          </a:ln>
        </p:spPr>
      </p:pic>
      <p:sp>
        <p:nvSpPr>
          <p:cNvPr id="685" name="Google Shape;685;g32d80f85116_0_23"/>
          <p:cNvSpPr txBox="1"/>
          <p:nvPr/>
        </p:nvSpPr>
        <p:spPr>
          <a:xfrm>
            <a:off x="1979233" y="1545925"/>
            <a:ext cx="8511600" cy="677068"/>
          </a:xfrm>
          <a:prstGeom prst="rect">
            <a:avLst/>
          </a:prstGeom>
          <a:noFill/>
          <a:ln>
            <a:noFill/>
          </a:ln>
        </p:spPr>
        <p:txBody>
          <a:bodyPr spcFirstLastPara="1" wrap="square" lIns="121900" tIns="121900" rIns="121900" bIns="121900" anchor="t" anchorCtr="0">
            <a:spAutoFit/>
          </a:bodyPr>
          <a:lstStyle/>
          <a:p>
            <a:pPr>
              <a:buSzPts val="2100"/>
            </a:pPr>
            <a:r>
              <a:rPr lang="en-US" sz="2800" dirty="0">
                <a:solidFill>
                  <a:schemeClr val="dk1"/>
                </a:solidFill>
                <a:latin typeface="Calibri"/>
                <a:ea typeface="Calibri"/>
                <a:cs typeface="Calibri"/>
                <a:sym typeface="Calibri"/>
              </a:rPr>
              <a:t>Start with the action </a:t>
            </a:r>
            <a:endParaRPr sz="2800" dirty="0">
              <a:solidFill>
                <a:schemeClr val="dk1"/>
              </a:solidFill>
              <a:latin typeface="Calibri"/>
              <a:ea typeface="Calibri"/>
              <a:cs typeface="Calibri"/>
              <a:sym typeface="Calibri"/>
            </a:endParaRPr>
          </a:p>
        </p:txBody>
      </p:sp>
      <p:sp>
        <p:nvSpPr>
          <p:cNvPr id="686" name="Google Shape;686;g32d80f85116_0_23"/>
          <p:cNvSpPr txBox="1"/>
          <p:nvPr/>
        </p:nvSpPr>
        <p:spPr>
          <a:xfrm>
            <a:off x="1890033" y="3711444"/>
            <a:ext cx="8511600" cy="677068"/>
          </a:xfrm>
          <a:prstGeom prst="rect">
            <a:avLst/>
          </a:prstGeom>
          <a:noFill/>
          <a:ln>
            <a:noFill/>
          </a:ln>
        </p:spPr>
        <p:txBody>
          <a:bodyPr spcFirstLastPara="1" wrap="square" lIns="121900" tIns="121900" rIns="121900" bIns="121900" anchor="t" anchorCtr="0">
            <a:spAutoFit/>
          </a:bodyPr>
          <a:lstStyle/>
          <a:p>
            <a:pPr>
              <a:buSzPts val="2100"/>
            </a:pPr>
            <a:r>
              <a:rPr lang="en-US" sz="2800">
                <a:solidFill>
                  <a:schemeClr val="dk1"/>
                </a:solidFill>
                <a:latin typeface="Calibri"/>
                <a:ea typeface="Calibri"/>
                <a:cs typeface="Calibri"/>
                <a:sym typeface="Calibri"/>
              </a:rPr>
              <a:t>Identify analyses that can provide this information</a:t>
            </a:r>
            <a:endParaRPr sz="2800">
              <a:solidFill>
                <a:schemeClr val="dk1"/>
              </a:solidFill>
              <a:latin typeface="Calibri"/>
              <a:ea typeface="Calibri"/>
              <a:cs typeface="Calibri"/>
              <a:sym typeface="Calibri"/>
            </a:endParaRPr>
          </a:p>
        </p:txBody>
      </p:sp>
      <p:pic>
        <p:nvPicPr>
          <p:cNvPr id="687" name="Google Shape;687;g32d80f85116_0_23"/>
          <p:cNvPicPr preferRelativeResize="0"/>
          <p:nvPr/>
        </p:nvPicPr>
        <p:blipFill rotWithShape="1">
          <a:blip r:embed="rId4">
            <a:alphaModFix/>
          </a:blip>
          <a:srcRect/>
          <a:stretch/>
        </p:blipFill>
        <p:spPr>
          <a:xfrm>
            <a:off x="1177017" y="2787289"/>
            <a:ext cx="574800" cy="574800"/>
          </a:xfrm>
          <a:prstGeom prst="rect">
            <a:avLst/>
          </a:prstGeom>
          <a:noFill/>
          <a:ln>
            <a:noFill/>
          </a:ln>
        </p:spPr>
      </p:pic>
      <p:sp>
        <p:nvSpPr>
          <p:cNvPr id="688" name="Google Shape;688;g32d80f85116_0_23"/>
          <p:cNvSpPr/>
          <p:nvPr/>
        </p:nvSpPr>
        <p:spPr>
          <a:xfrm>
            <a:off x="1134833" y="5307327"/>
            <a:ext cx="659200" cy="677200"/>
          </a:xfrm>
          <a:prstGeom prst="roundRect">
            <a:avLst>
              <a:gd name="adj" fmla="val 10000"/>
            </a:avLst>
          </a:prstGeom>
          <a:blipFill rotWithShape="1">
            <a:blip r:embed="rId5">
              <a:alphaModFix/>
            </a:blip>
            <a:stretch>
              <a:fillRect t="998" b="987"/>
            </a:stretch>
          </a:blipFill>
          <a:ln w="25400" cap="flat" cmpd="sng">
            <a:solidFill>
              <a:schemeClr val="lt1"/>
            </a:solidFill>
            <a:prstDash val="solid"/>
            <a:round/>
            <a:headEnd type="none" w="sm" len="sm"/>
            <a:tailEnd type="none" w="sm" len="sm"/>
          </a:ln>
        </p:spPr>
        <p:txBody>
          <a:bodyPr spcFirstLastPara="1" wrap="square" lIns="91400" tIns="91400" rIns="91400" bIns="91400" anchor="ctr" anchorCtr="0">
            <a:noAutofit/>
          </a:bodyPr>
          <a:lstStyle/>
          <a:p>
            <a:pPr>
              <a:buSzPts val="1800"/>
            </a:pPr>
            <a:endParaRPr sz="2400">
              <a:solidFill>
                <a:schemeClr val="dk1"/>
              </a:solidFill>
              <a:latin typeface="Calibri"/>
              <a:ea typeface="Calibri"/>
              <a:cs typeface="Calibri"/>
              <a:sym typeface="Calibri"/>
            </a:endParaRPr>
          </a:p>
        </p:txBody>
      </p:sp>
      <p:sp>
        <p:nvSpPr>
          <p:cNvPr id="689" name="Google Shape;689;g32d80f85116_0_23"/>
          <p:cNvSpPr txBox="1"/>
          <p:nvPr/>
        </p:nvSpPr>
        <p:spPr>
          <a:xfrm>
            <a:off x="1860800" y="5136144"/>
            <a:ext cx="8511600" cy="677068"/>
          </a:xfrm>
          <a:prstGeom prst="rect">
            <a:avLst/>
          </a:prstGeom>
          <a:noFill/>
          <a:ln>
            <a:noFill/>
          </a:ln>
        </p:spPr>
        <p:txBody>
          <a:bodyPr spcFirstLastPara="1" wrap="square" lIns="121900" tIns="121900" rIns="121900" bIns="121900" anchor="t" anchorCtr="0">
            <a:spAutoFit/>
          </a:bodyPr>
          <a:lstStyle/>
          <a:p>
            <a:pPr>
              <a:buSzPts val="2100"/>
            </a:pPr>
            <a:r>
              <a:rPr lang="en-US" sz="2800">
                <a:solidFill>
                  <a:schemeClr val="dk1"/>
                </a:solidFill>
                <a:latin typeface="Calibri"/>
                <a:ea typeface="Calibri"/>
                <a:cs typeface="Calibri"/>
                <a:sym typeface="Calibri"/>
              </a:rPr>
              <a:t>What are the ethical issues with the analyses? </a:t>
            </a:r>
            <a:endParaRPr sz="2800">
              <a:solidFill>
                <a:schemeClr val="dk1"/>
              </a:solidFill>
              <a:latin typeface="Calibri"/>
              <a:ea typeface="Calibri"/>
              <a:cs typeface="Calibri"/>
              <a:sym typeface="Calibri"/>
            </a:endParaRPr>
          </a:p>
        </p:txBody>
      </p:sp>
      <p:sp>
        <p:nvSpPr>
          <p:cNvPr id="690" name="Google Shape;690;g32d80f85116_0_23"/>
          <p:cNvSpPr txBox="1"/>
          <p:nvPr/>
        </p:nvSpPr>
        <p:spPr>
          <a:xfrm>
            <a:off x="1890033" y="5544094"/>
            <a:ext cx="8511600" cy="1230874"/>
          </a:xfrm>
          <a:prstGeom prst="rect">
            <a:avLst/>
          </a:prstGeom>
          <a:noFill/>
          <a:ln>
            <a:noFill/>
          </a:ln>
        </p:spPr>
        <p:txBody>
          <a:bodyPr spcFirstLastPara="1" wrap="square" lIns="121900" tIns="121900" rIns="121900" bIns="121900" anchor="t" anchorCtr="0">
            <a:spAutoFit/>
          </a:bodyPr>
          <a:lstStyle/>
          <a:p>
            <a:pPr>
              <a:buSzPts val="1600"/>
            </a:pPr>
            <a:r>
              <a:rPr lang="en-US" sz="2133">
                <a:solidFill>
                  <a:srgbClr val="434343"/>
                </a:solidFill>
                <a:latin typeface="Calibri"/>
                <a:ea typeface="Calibri"/>
                <a:cs typeface="Calibri"/>
                <a:sym typeface="Calibri"/>
              </a:rPr>
              <a:t>e.g.,  could your analysis be “more wrong” about historically marginalized groups? Will acting on this analysis output worsen outcomes for some groups? </a:t>
            </a:r>
            <a:endParaRPr sz="2133">
              <a:solidFill>
                <a:srgbClr val="434343"/>
              </a:solidFill>
              <a:latin typeface="Calibri"/>
              <a:ea typeface="Calibri"/>
              <a:cs typeface="Calibri"/>
              <a:sym typeface="Calibri"/>
            </a:endParaRPr>
          </a:p>
        </p:txBody>
      </p:sp>
      <p:sp>
        <p:nvSpPr>
          <p:cNvPr id="691" name="Google Shape;691;g32d80f85116_0_23"/>
          <p:cNvSpPr txBox="1"/>
          <p:nvPr/>
        </p:nvSpPr>
        <p:spPr>
          <a:xfrm>
            <a:off x="1932633" y="4202461"/>
            <a:ext cx="8511600" cy="574412"/>
          </a:xfrm>
          <a:prstGeom prst="rect">
            <a:avLst/>
          </a:prstGeom>
          <a:noFill/>
          <a:ln>
            <a:noFill/>
          </a:ln>
        </p:spPr>
        <p:txBody>
          <a:bodyPr spcFirstLastPara="1" wrap="square" lIns="121900" tIns="121900" rIns="121900" bIns="121900" anchor="t" anchorCtr="0">
            <a:spAutoFit/>
          </a:bodyPr>
          <a:lstStyle/>
          <a:p>
            <a:pPr>
              <a:buSzPts val="1600"/>
            </a:pPr>
            <a:r>
              <a:rPr lang="en-US" sz="2133">
                <a:solidFill>
                  <a:srgbClr val="434343"/>
                </a:solidFill>
                <a:latin typeface="Calibri"/>
                <a:ea typeface="Calibri"/>
                <a:cs typeface="Calibri"/>
                <a:sym typeface="Calibri"/>
              </a:rPr>
              <a:t>This can be a combination of several analyses</a:t>
            </a:r>
            <a:endParaRPr sz="2133">
              <a:solidFill>
                <a:srgbClr val="434343"/>
              </a:solidFill>
              <a:latin typeface="Calibri"/>
              <a:ea typeface="Calibri"/>
              <a:cs typeface="Calibri"/>
              <a:sym typeface="Calibri"/>
            </a:endParaRPr>
          </a:p>
        </p:txBody>
      </p:sp>
      <p:sp>
        <p:nvSpPr>
          <p:cNvPr id="692" name="Google Shape;692;g32d80f85116_0_23"/>
          <p:cNvSpPr txBox="1"/>
          <p:nvPr/>
        </p:nvSpPr>
        <p:spPr>
          <a:xfrm>
            <a:off x="1886033" y="2672727"/>
            <a:ext cx="8916800" cy="677068"/>
          </a:xfrm>
          <a:prstGeom prst="rect">
            <a:avLst/>
          </a:prstGeom>
          <a:noFill/>
          <a:ln>
            <a:noFill/>
          </a:ln>
        </p:spPr>
        <p:txBody>
          <a:bodyPr spcFirstLastPara="1" wrap="square" lIns="121900" tIns="121900" rIns="121900" bIns="121900" anchor="t" anchorCtr="0">
            <a:spAutoFit/>
          </a:bodyPr>
          <a:lstStyle/>
          <a:p>
            <a:pPr>
              <a:buSzPts val="2100"/>
            </a:pPr>
            <a:r>
              <a:rPr lang="en-US" sz="2800">
                <a:solidFill>
                  <a:schemeClr val="dk1"/>
                </a:solidFill>
                <a:latin typeface="Calibri"/>
                <a:ea typeface="Calibri"/>
                <a:cs typeface="Calibri"/>
                <a:sym typeface="Calibri"/>
              </a:rPr>
              <a:t>Identify what additional information can improve the action</a:t>
            </a:r>
            <a:endParaRPr sz="2800">
              <a:solidFill>
                <a:schemeClr val="dk1"/>
              </a:solidFill>
              <a:latin typeface="Calibri"/>
              <a:ea typeface="Calibri"/>
              <a:cs typeface="Calibri"/>
              <a:sym typeface="Calibri"/>
            </a:endParaRPr>
          </a:p>
        </p:txBody>
      </p:sp>
      <p:pic>
        <p:nvPicPr>
          <p:cNvPr id="693" name="Google Shape;693;g32d80f85116_0_23"/>
          <p:cNvPicPr preferRelativeResize="0"/>
          <p:nvPr/>
        </p:nvPicPr>
        <p:blipFill rotWithShape="1">
          <a:blip r:embed="rId6">
            <a:alphaModFix/>
          </a:blip>
          <a:srcRect/>
          <a:stretch/>
        </p:blipFill>
        <p:spPr>
          <a:xfrm>
            <a:off x="1157833" y="3961331"/>
            <a:ext cx="613200" cy="6132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g32d80f85116_0_16"/>
          <p:cNvSpPr/>
          <p:nvPr/>
        </p:nvSpPr>
        <p:spPr>
          <a:xfrm>
            <a:off x="3788233" y="1652667"/>
            <a:ext cx="4725200" cy="3572800"/>
          </a:xfrm>
          <a:prstGeom prst="rect">
            <a:avLst/>
          </a:prstGeom>
          <a:noFill/>
          <a:ln w="9525"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701" name="Google Shape;701;g32d80f85116_0_16"/>
          <p:cNvSpPr/>
          <p:nvPr/>
        </p:nvSpPr>
        <p:spPr>
          <a:xfrm>
            <a:off x="470267" y="1706560"/>
            <a:ext cx="2318400" cy="3224400"/>
          </a:xfrm>
          <a:prstGeom prst="roundRect">
            <a:avLst>
              <a:gd name="adj" fmla="val 3526"/>
            </a:avLst>
          </a:prstGeom>
          <a:solidFill>
            <a:schemeClr val="l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grpSp>
        <p:nvGrpSpPr>
          <p:cNvPr id="703" name="Google Shape;703;g32d80f85116_0_16"/>
          <p:cNvGrpSpPr/>
          <p:nvPr/>
        </p:nvGrpSpPr>
        <p:grpSpPr>
          <a:xfrm>
            <a:off x="687914" y="1784477"/>
            <a:ext cx="1657517" cy="398628"/>
            <a:chOff x="13687849" y="3594337"/>
            <a:chExt cx="5731387" cy="1266288"/>
          </a:xfrm>
        </p:grpSpPr>
        <p:pic>
          <p:nvPicPr>
            <p:cNvPr id="704" name="Google Shape;704;g32d80f85116_0_16"/>
            <p:cNvPicPr preferRelativeResize="0"/>
            <p:nvPr/>
          </p:nvPicPr>
          <p:blipFill rotWithShape="1">
            <a:blip r:embed="rId3">
              <a:alphaModFix/>
            </a:blip>
            <a:srcRect/>
            <a:stretch/>
          </p:blipFill>
          <p:spPr>
            <a:xfrm>
              <a:off x="13687849" y="3594337"/>
              <a:ext cx="1241646" cy="1241663"/>
            </a:xfrm>
            <a:prstGeom prst="rect">
              <a:avLst/>
            </a:prstGeom>
            <a:noFill/>
            <a:ln>
              <a:noFill/>
            </a:ln>
          </p:spPr>
        </p:pic>
        <p:sp>
          <p:nvSpPr>
            <p:cNvPr id="705" name="Google Shape;705;g32d80f85116_0_16"/>
            <p:cNvSpPr txBox="1"/>
            <p:nvPr/>
          </p:nvSpPr>
          <p:spPr>
            <a:xfrm>
              <a:off x="15181736" y="3625525"/>
              <a:ext cx="4237500" cy="1235100"/>
            </a:xfrm>
            <a:prstGeom prst="rect">
              <a:avLst/>
            </a:prstGeom>
            <a:solidFill>
              <a:schemeClr val="lt1"/>
            </a:solidFill>
            <a:ln>
              <a:noFill/>
            </a:ln>
          </p:spPr>
          <p:txBody>
            <a:bodyPr spcFirstLastPara="1" wrap="square" lIns="0" tIns="0" rIns="0" bIns="0" anchor="t" anchorCtr="0">
              <a:noAutofit/>
            </a:bodyPr>
            <a:lstStyle/>
            <a:p>
              <a:pPr algn="ctr">
                <a:buSzPts val="1700"/>
              </a:pPr>
              <a:r>
                <a:rPr lang="en-US" sz="2000" b="1">
                  <a:solidFill>
                    <a:srgbClr val="1C4587"/>
                  </a:solidFill>
                  <a:latin typeface="Lato"/>
                  <a:ea typeface="Lato"/>
                  <a:cs typeface="Lato"/>
                  <a:sym typeface="Lato"/>
                </a:rPr>
                <a:t>Actions</a:t>
              </a:r>
              <a:endParaRPr sz="2000" b="1">
                <a:solidFill>
                  <a:srgbClr val="1C4587"/>
                </a:solidFill>
                <a:latin typeface="Lato"/>
                <a:ea typeface="Lato"/>
                <a:cs typeface="Lato"/>
                <a:sym typeface="Lato"/>
              </a:endParaRPr>
            </a:p>
          </p:txBody>
        </p:sp>
      </p:grpSp>
      <p:grpSp>
        <p:nvGrpSpPr>
          <p:cNvPr id="706" name="Google Shape;706;g32d80f85116_0_16"/>
          <p:cNvGrpSpPr/>
          <p:nvPr/>
        </p:nvGrpSpPr>
        <p:grpSpPr>
          <a:xfrm>
            <a:off x="4194635" y="1696400"/>
            <a:ext cx="3863165" cy="574412"/>
            <a:chOff x="2841176" y="1424700"/>
            <a:chExt cx="2897374" cy="430809"/>
          </a:xfrm>
        </p:grpSpPr>
        <p:pic>
          <p:nvPicPr>
            <p:cNvPr id="707" name="Google Shape;707;g32d80f85116_0_16"/>
            <p:cNvPicPr preferRelativeResize="0"/>
            <p:nvPr/>
          </p:nvPicPr>
          <p:blipFill rotWithShape="1">
            <a:blip r:embed="rId4">
              <a:alphaModFix/>
            </a:blip>
            <a:srcRect/>
            <a:stretch/>
          </p:blipFill>
          <p:spPr>
            <a:xfrm>
              <a:off x="2841176" y="1465025"/>
              <a:ext cx="350450" cy="350450"/>
            </a:xfrm>
            <a:prstGeom prst="rect">
              <a:avLst/>
            </a:prstGeom>
            <a:noFill/>
            <a:ln>
              <a:noFill/>
            </a:ln>
          </p:spPr>
        </p:pic>
        <p:sp>
          <p:nvSpPr>
            <p:cNvPr id="708" name="Google Shape;708;g32d80f85116_0_16"/>
            <p:cNvSpPr txBox="1"/>
            <p:nvPr/>
          </p:nvSpPr>
          <p:spPr>
            <a:xfrm>
              <a:off x="3216750" y="1424700"/>
              <a:ext cx="2521800" cy="430809"/>
            </a:xfrm>
            <a:prstGeom prst="rect">
              <a:avLst/>
            </a:prstGeom>
            <a:noFill/>
            <a:ln>
              <a:noFill/>
            </a:ln>
          </p:spPr>
          <p:txBody>
            <a:bodyPr spcFirstLastPara="1" wrap="square" lIns="121900" tIns="121900" rIns="121900" bIns="121900" anchor="t" anchorCtr="0">
              <a:spAutoFit/>
            </a:bodyPr>
            <a:lstStyle/>
            <a:p>
              <a:pPr>
                <a:buSzPts val="1600"/>
              </a:pPr>
              <a:r>
                <a:rPr lang="en-US" sz="2133" b="1">
                  <a:solidFill>
                    <a:schemeClr val="dk1"/>
                  </a:solidFill>
                  <a:latin typeface="Calibri"/>
                  <a:ea typeface="Calibri"/>
                  <a:cs typeface="Calibri"/>
                  <a:sym typeface="Calibri"/>
                </a:rPr>
                <a:t>Information needed:</a:t>
              </a:r>
              <a:endParaRPr sz="2133" b="1"/>
            </a:p>
          </p:txBody>
        </p:sp>
      </p:grpSp>
      <p:sp>
        <p:nvSpPr>
          <p:cNvPr id="709" name="Google Shape;709;g32d80f85116_0_16"/>
          <p:cNvSpPr txBox="1"/>
          <p:nvPr/>
        </p:nvSpPr>
        <p:spPr>
          <a:xfrm>
            <a:off x="9238933" y="1441952"/>
            <a:ext cx="1657600" cy="615513"/>
          </a:xfrm>
          <a:prstGeom prst="rect">
            <a:avLst/>
          </a:prstGeom>
          <a:solidFill>
            <a:srgbClr val="F3F3F3"/>
          </a:solidFill>
          <a:ln>
            <a:noFill/>
          </a:ln>
        </p:spPr>
        <p:txBody>
          <a:bodyPr spcFirstLastPara="1" wrap="square" lIns="121900" tIns="121900" rIns="121900" bIns="121900" anchor="t" anchorCtr="0">
            <a:spAutoFit/>
          </a:bodyPr>
          <a:lstStyle/>
          <a:p>
            <a:pPr algn="ctr">
              <a:buSzPts val="1800"/>
            </a:pPr>
            <a:r>
              <a:rPr lang="en-US" sz="2400">
                <a:solidFill>
                  <a:schemeClr val="dk1"/>
                </a:solidFill>
                <a:latin typeface="Calibri"/>
                <a:ea typeface="Calibri"/>
                <a:cs typeface="Calibri"/>
                <a:sym typeface="Calibri"/>
              </a:rPr>
              <a:t>Detection</a:t>
            </a:r>
            <a:endParaRPr sz="2400">
              <a:solidFill>
                <a:schemeClr val="dk1"/>
              </a:solidFill>
              <a:latin typeface="Calibri"/>
              <a:ea typeface="Calibri"/>
              <a:cs typeface="Calibri"/>
              <a:sym typeface="Calibri"/>
            </a:endParaRPr>
          </a:p>
        </p:txBody>
      </p:sp>
      <p:sp>
        <p:nvSpPr>
          <p:cNvPr id="710" name="Google Shape;710;g32d80f85116_0_16"/>
          <p:cNvSpPr txBox="1"/>
          <p:nvPr/>
        </p:nvSpPr>
        <p:spPr>
          <a:xfrm>
            <a:off x="9238933" y="2337752"/>
            <a:ext cx="1657600" cy="615513"/>
          </a:xfrm>
          <a:prstGeom prst="rect">
            <a:avLst/>
          </a:prstGeom>
          <a:solidFill>
            <a:srgbClr val="EFEFEF"/>
          </a:solidFill>
          <a:ln>
            <a:noFill/>
          </a:ln>
        </p:spPr>
        <p:txBody>
          <a:bodyPr spcFirstLastPara="1" wrap="square" lIns="121900" tIns="121900" rIns="121900" bIns="121900" anchor="t" anchorCtr="0">
            <a:spAutoFit/>
          </a:bodyPr>
          <a:lstStyle/>
          <a:p>
            <a:pPr algn="ctr">
              <a:buSzPts val="1800"/>
            </a:pPr>
            <a:r>
              <a:rPr lang="en-US" sz="2400">
                <a:solidFill>
                  <a:schemeClr val="dk1"/>
                </a:solidFill>
                <a:latin typeface="Calibri"/>
                <a:ea typeface="Calibri"/>
                <a:cs typeface="Calibri"/>
                <a:sym typeface="Calibri"/>
              </a:rPr>
              <a:t>Prediction</a:t>
            </a:r>
            <a:endParaRPr sz="2400">
              <a:solidFill>
                <a:schemeClr val="dk1"/>
              </a:solidFill>
              <a:latin typeface="Calibri"/>
              <a:ea typeface="Calibri"/>
              <a:cs typeface="Calibri"/>
              <a:sym typeface="Calibri"/>
            </a:endParaRPr>
          </a:p>
        </p:txBody>
      </p:sp>
      <p:sp>
        <p:nvSpPr>
          <p:cNvPr id="712" name="Google Shape;712;g32d80f85116_0_16"/>
          <p:cNvSpPr txBox="1"/>
          <p:nvPr/>
        </p:nvSpPr>
        <p:spPr>
          <a:xfrm>
            <a:off x="9005600" y="4609867"/>
            <a:ext cx="2456000" cy="615513"/>
          </a:xfrm>
          <a:prstGeom prst="rect">
            <a:avLst/>
          </a:prstGeom>
          <a:solidFill>
            <a:srgbClr val="EFEFEF"/>
          </a:solidFill>
          <a:ln>
            <a:noFill/>
          </a:ln>
        </p:spPr>
        <p:txBody>
          <a:bodyPr spcFirstLastPara="1" wrap="square" lIns="121900" tIns="121900" rIns="121900" bIns="121900" anchor="t" anchorCtr="0">
            <a:spAutoFit/>
          </a:bodyPr>
          <a:lstStyle/>
          <a:p>
            <a:pPr algn="ctr">
              <a:buSzPts val="1800"/>
            </a:pPr>
            <a:r>
              <a:rPr lang="en-US" sz="2400">
                <a:solidFill>
                  <a:schemeClr val="dk1"/>
                </a:solidFill>
                <a:latin typeface="Calibri"/>
                <a:ea typeface="Calibri"/>
                <a:cs typeface="Calibri"/>
                <a:sym typeface="Calibri"/>
              </a:rPr>
              <a:t>Optimization</a:t>
            </a:r>
            <a:endParaRPr sz="2400">
              <a:solidFill>
                <a:schemeClr val="dk1"/>
              </a:solidFill>
              <a:latin typeface="Calibri"/>
              <a:ea typeface="Calibri"/>
              <a:cs typeface="Calibri"/>
              <a:sym typeface="Calibri"/>
            </a:endParaRPr>
          </a:p>
        </p:txBody>
      </p:sp>
      <p:sp>
        <p:nvSpPr>
          <p:cNvPr id="713" name="Google Shape;713;g32d80f85116_0_16"/>
          <p:cNvSpPr txBox="1"/>
          <p:nvPr/>
        </p:nvSpPr>
        <p:spPr>
          <a:xfrm>
            <a:off x="3991432" y="2256201"/>
            <a:ext cx="3770807" cy="474489"/>
          </a:xfrm>
          <a:prstGeom prst="rect">
            <a:avLst/>
          </a:prstGeom>
          <a:noFill/>
          <a:ln>
            <a:noFill/>
          </a:ln>
        </p:spPr>
        <p:txBody>
          <a:bodyPr spcFirstLastPara="1" wrap="square" lIns="0" tIns="0" rIns="0" bIns="0" anchor="t" anchorCtr="0">
            <a:spAutoFit/>
          </a:bodyPr>
          <a:lstStyle/>
          <a:p>
            <a:pPr>
              <a:spcBef>
                <a:spcPts val="1333"/>
              </a:spcBef>
              <a:buSzPts val="1500"/>
            </a:pPr>
            <a:r>
              <a:rPr lang="en-US" sz="2000" dirty="0">
                <a:solidFill>
                  <a:srgbClr val="434343"/>
                </a:solidFill>
                <a:latin typeface="Calibri"/>
                <a:ea typeface="Calibri"/>
                <a:cs typeface="Calibri"/>
                <a:sym typeface="Calibri"/>
              </a:rPr>
              <a:t>Which pipes are currently broken</a:t>
            </a:r>
            <a:endParaRPr sz="2000" dirty="0">
              <a:solidFill>
                <a:srgbClr val="434343"/>
              </a:solidFill>
              <a:latin typeface="Calibri"/>
              <a:ea typeface="Calibri"/>
              <a:cs typeface="Calibri"/>
              <a:sym typeface="Calibri"/>
            </a:endParaRPr>
          </a:p>
        </p:txBody>
      </p:sp>
      <p:sp>
        <p:nvSpPr>
          <p:cNvPr id="714" name="Google Shape;714;g32d80f85116_0_16"/>
          <p:cNvSpPr txBox="1"/>
          <p:nvPr/>
        </p:nvSpPr>
        <p:spPr>
          <a:xfrm>
            <a:off x="3985600" y="2810201"/>
            <a:ext cx="4072000" cy="782265"/>
          </a:xfrm>
          <a:prstGeom prst="rect">
            <a:avLst/>
          </a:prstGeom>
          <a:noFill/>
          <a:ln>
            <a:noFill/>
          </a:ln>
        </p:spPr>
        <p:txBody>
          <a:bodyPr spcFirstLastPara="1" wrap="square" lIns="0" tIns="0" rIns="0" bIns="0" anchor="t" anchorCtr="0">
            <a:spAutoFit/>
          </a:bodyPr>
          <a:lstStyle/>
          <a:p>
            <a:pPr>
              <a:spcBef>
                <a:spcPts val="1333"/>
              </a:spcBef>
              <a:buSzPts val="1500"/>
            </a:pPr>
            <a:r>
              <a:rPr lang="en-US" sz="2000" dirty="0">
                <a:solidFill>
                  <a:srgbClr val="434343"/>
                </a:solidFill>
                <a:latin typeface="Calibri"/>
                <a:ea typeface="Calibri"/>
                <a:cs typeface="Calibri"/>
                <a:sym typeface="Calibri"/>
              </a:rPr>
              <a:t>Which pipes are going to break in the near future?</a:t>
            </a:r>
            <a:endParaRPr sz="2000" dirty="0">
              <a:solidFill>
                <a:srgbClr val="434343"/>
              </a:solidFill>
              <a:latin typeface="Calibri"/>
              <a:ea typeface="Calibri"/>
              <a:cs typeface="Calibri"/>
              <a:sym typeface="Calibri"/>
            </a:endParaRPr>
          </a:p>
        </p:txBody>
      </p:sp>
      <p:sp>
        <p:nvSpPr>
          <p:cNvPr id="716" name="Google Shape;716;g32d80f85116_0_16"/>
          <p:cNvSpPr txBox="1"/>
          <p:nvPr/>
        </p:nvSpPr>
        <p:spPr>
          <a:xfrm>
            <a:off x="3985600" y="3918201"/>
            <a:ext cx="4109600" cy="1397819"/>
          </a:xfrm>
          <a:prstGeom prst="rect">
            <a:avLst/>
          </a:prstGeom>
          <a:noFill/>
          <a:ln>
            <a:noFill/>
          </a:ln>
        </p:spPr>
        <p:txBody>
          <a:bodyPr spcFirstLastPara="1" wrap="square" lIns="0" tIns="0" rIns="0" bIns="0" anchor="t" anchorCtr="0">
            <a:spAutoFit/>
          </a:bodyPr>
          <a:lstStyle/>
          <a:p>
            <a:pPr>
              <a:spcBef>
                <a:spcPts val="1333"/>
              </a:spcBef>
              <a:buSzPts val="1500"/>
            </a:pPr>
            <a:r>
              <a:rPr lang="en-US" sz="2000" dirty="0">
                <a:solidFill>
                  <a:srgbClr val="434343"/>
                </a:solidFill>
                <a:latin typeface="Calibri"/>
                <a:ea typeface="Calibri"/>
                <a:cs typeface="Calibri"/>
                <a:sym typeface="Calibri"/>
              </a:rPr>
              <a:t>What’s the optimal allocation of limited preventative maintenance funds to balance the goals of efficiency, effectiveness, and equity?</a:t>
            </a:r>
            <a:endParaRPr sz="2000" dirty="0">
              <a:solidFill>
                <a:srgbClr val="434343"/>
              </a:solidFill>
              <a:latin typeface="Calibri"/>
              <a:ea typeface="Calibri"/>
              <a:cs typeface="Calibri"/>
              <a:sym typeface="Calibri"/>
            </a:endParaRPr>
          </a:p>
        </p:txBody>
      </p:sp>
      <p:sp>
        <p:nvSpPr>
          <p:cNvPr id="717" name="Google Shape;717;g32d80f85116_0_16"/>
          <p:cNvSpPr/>
          <p:nvPr/>
        </p:nvSpPr>
        <p:spPr>
          <a:xfrm>
            <a:off x="3052963" y="3326200"/>
            <a:ext cx="333600" cy="1920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p>
        </p:txBody>
      </p:sp>
      <p:cxnSp>
        <p:nvCxnSpPr>
          <p:cNvPr id="718" name="Google Shape;718;g32d80f85116_0_16"/>
          <p:cNvCxnSpPr>
            <a:cxnSpLocks/>
            <a:stCxn id="709" idx="1"/>
            <a:endCxn id="713" idx="3"/>
          </p:cNvCxnSpPr>
          <p:nvPr/>
        </p:nvCxnSpPr>
        <p:spPr>
          <a:xfrm flipH="1">
            <a:off x="7762239" y="1749709"/>
            <a:ext cx="1476694" cy="743737"/>
          </a:xfrm>
          <a:prstGeom prst="straightConnector1">
            <a:avLst/>
          </a:prstGeom>
          <a:noFill/>
          <a:ln w="9525" cap="flat" cmpd="sng">
            <a:solidFill>
              <a:schemeClr val="dk2"/>
            </a:solidFill>
            <a:prstDash val="solid"/>
            <a:round/>
            <a:headEnd type="none" w="sm" len="sm"/>
            <a:tailEnd type="triangle" w="med" len="med"/>
          </a:ln>
        </p:spPr>
      </p:cxnSp>
      <p:cxnSp>
        <p:nvCxnSpPr>
          <p:cNvPr id="719" name="Google Shape;719;g32d80f85116_0_16"/>
          <p:cNvCxnSpPr>
            <a:stCxn id="710" idx="1"/>
            <a:endCxn id="714" idx="3"/>
          </p:cNvCxnSpPr>
          <p:nvPr/>
        </p:nvCxnSpPr>
        <p:spPr>
          <a:xfrm flipH="1">
            <a:off x="8057600" y="2645509"/>
            <a:ext cx="1181333" cy="555825"/>
          </a:xfrm>
          <a:prstGeom prst="straightConnector1">
            <a:avLst/>
          </a:prstGeom>
          <a:noFill/>
          <a:ln w="9525" cap="flat" cmpd="sng">
            <a:solidFill>
              <a:schemeClr val="dk2"/>
            </a:solidFill>
            <a:prstDash val="solid"/>
            <a:round/>
            <a:headEnd type="none" w="sm" len="sm"/>
            <a:tailEnd type="triangle" w="med" len="med"/>
          </a:ln>
        </p:spPr>
      </p:cxnSp>
      <p:cxnSp>
        <p:nvCxnSpPr>
          <p:cNvPr id="721" name="Google Shape;721;g32d80f85116_0_16"/>
          <p:cNvCxnSpPr>
            <a:stCxn id="712" idx="1"/>
            <a:endCxn id="716" idx="3"/>
          </p:cNvCxnSpPr>
          <p:nvPr/>
        </p:nvCxnSpPr>
        <p:spPr>
          <a:xfrm flipH="1" flipV="1">
            <a:off x="8095200" y="4617111"/>
            <a:ext cx="910400" cy="300513"/>
          </a:xfrm>
          <a:prstGeom prst="straightConnector1">
            <a:avLst/>
          </a:prstGeom>
          <a:noFill/>
          <a:ln w="9525" cap="flat" cmpd="sng">
            <a:solidFill>
              <a:schemeClr val="dk2"/>
            </a:solidFill>
            <a:prstDash val="solid"/>
            <a:round/>
            <a:headEnd type="none" w="sm" len="sm"/>
            <a:tailEnd type="triangle" w="med" len="med"/>
          </a:ln>
        </p:spPr>
      </p:cxnSp>
      <p:sp>
        <p:nvSpPr>
          <p:cNvPr id="2" name="Title 1">
            <a:extLst>
              <a:ext uri="{FF2B5EF4-FFF2-40B4-BE49-F238E27FC236}">
                <a16:creationId xmlns:a16="http://schemas.microsoft.com/office/drawing/2014/main" id="{7BEADC1F-13A7-577C-B485-883D57DCCEB9}"/>
              </a:ext>
            </a:extLst>
          </p:cNvPr>
          <p:cNvSpPr>
            <a:spLocks noGrp="1"/>
          </p:cNvSpPr>
          <p:nvPr>
            <p:ph type="title"/>
          </p:nvPr>
        </p:nvSpPr>
        <p:spPr/>
        <p:txBody>
          <a:bodyPr/>
          <a:lstStyle/>
          <a:p>
            <a:r>
              <a:rPr lang="en-US" sz="3600" b="1" dirty="0">
                <a:solidFill>
                  <a:schemeClr val="lt1"/>
                </a:solidFill>
                <a:latin typeface="Calibri"/>
                <a:ea typeface="Calibri"/>
                <a:cs typeface="Calibri"/>
                <a:sym typeface="Calibri"/>
              </a:rPr>
              <a:t>Let’s revisit our Syracuse example</a:t>
            </a:r>
            <a:br>
              <a:rPr lang="en-US" sz="3600" dirty="0">
                <a:solidFill>
                  <a:schemeClr val="lt1"/>
                </a:solidFill>
                <a:latin typeface="Calibri"/>
                <a:ea typeface="Calibri"/>
                <a:cs typeface="Calibri"/>
                <a:sym typeface="Calibri"/>
              </a:rPr>
            </a:br>
            <a:endParaRPr lang="en-US" dirty="0"/>
          </a:p>
        </p:txBody>
      </p:sp>
      <p:sp>
        <p:nvSpPr>
          <p:cNvPr id="5" name="Google Shape;713;g32d80f85116_0_16">
            <a:extLst>
              <a:ext uri="{FF2B5EF4-FFF2-40B4-BE49-F238E27FC236}">
                <a16:creationId xmlns:a16="http://schemas.microsoft.com/office/drawing/2014/main" id="{E1AE422C-A556-867C-9614-095C3E81C02D}"/>
              </a:ext>
            </a:extLst>
          </p:cNvPr>
          <p:cNvSpPr txBox="1"/>
          <p:nvPr/>
        </p:nvSpPr>
        <p:spPr>
          <a:xfrm>
            <a:off x="687915" y="2363511"/>
            <a:ext cx="1882566" cy="1090042"/>
          </a:xfrm>
          <a:prstGeom prst="rect">
            <a:avLst/>
          </a:prstGeom>
          <a:noFill/>
          <a:ln>
            <a:noFill/>
          </a:ln>
        </p:spPr>
        <p:txBody>
          <a:bodyPr spcFirstLastPara="1" wrap="square" lIns="0" tIns="0" rIns="0" bIns="0" anchor="t" anchorCtr="0">
            <a:spAutoFit/>
          </a:bodyPr>
          <a:lstStyle/>
          <a:p>
            <a:pPr>
              <a:spcBef>
                <a:spcPts val="1333"/>
              </a:spcBef>
              <a:buSzPts val="1500"/>
            </a:pPr>
            <a:r>
              <a:rPr lang="en-US" sz="2000" dirty="0">
                <a:solidFill>
                  <a:srgbClr val="434343"/>
                </a:solidFill>
                <a:latin typeface="Calibri"/>
                <a:ea typeface="Calibri"/>
                <a:cs typeface="Calibri"/>
                <a:sym typeface="Calibri"/>
              </a:rPr>
              <a:t>Send a team to do preventative maintenance</a:t>
            </a:r>
            <a:endParaRPr sz="2000" dirty="0">
              <a:solidFill>
                <a:srgbClr val="434343"/>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0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pic>
        <p:nvPicPr>
          <p:cNvPr id="728" name="Google Shape;728;g32d80f85116_0_90"/>
          <p:cNvPicPr preferRelativeResize="0"/>
          <p:nvPr/>
        </p:nvPicPr>
        <p:blipFill rotWithShape="1">
          <a:blip r:embed="rId3">
            <a:alphaModFix/>
          </a:blip>
          <a:srcRect/>
          <a:stretch/>
        </p:blipFill>
        <p:spPr>
          <a:xfrm>
            <a:off x="1193600" y="1374784"/>
            <a:ext cx="768800" cy="768800"/>
          </a:xfrm>
          <a:prstGeom prst="rect">
            <a:avLst/>
          </a:prstGeom>
          <a:noFill/>
          <a:ln>
            <a:noFill/>
          </a:ln>
        </p:spPr>
      </p:pic>
      <p:sp>
        <p:nvSpPr>
          <p:cNvPr id="729" name="Google Shape;729;g32d80f85116_0_90"/>
          <p:cNvSpPr txBox="1"/>
          <p:nvPr/>
        </p:nvSpPr>
        <p:spPr>
          <a:xfrm>
            <a:off x="1946567" y="1420584"/>
            <a:ext cx="8511600" cy="615513"/>
          </a:xfrm>
          <a:prstGeom prst="rect">
            <a:avLst/>
          </a:prstGeom>
          <a:noFill/>
          <a:ln>
            <a:noFill/>
          </a:ln>
        </p:spPr>
        <p:txBody>
          <a:bodyPr spcFirstLastPara="1" wrap="square" lIns="121900" tIns="121900" rIns="121900" bIns="121900" anchor="t" anchorCtr="0">
            <a:spAutoFit/>
          </a:bodyPr>
          <a:lstStyle/>
          <a:p>
            <a:pPr>
              <a:buSzPts val="1800"/>
            </a:pPr>
            <a:r>
              <a:rPr lang="en-US" sz="2400">
                <a:solidFill>
                  <a:schemeClr val="dk1"/>
                </a:solidFill>
                <a:latin typeface="Calibri"/>
                <a:ea typeface="Calibri"/>
                <a:cs typeface="Calibri"/>
                <a:sym typeface="Calibri"/>
              </a:rPr>
              <a:t>Is the analysis informing an action?</a:t>
            </a:r>
            <a:endParaRPr sz="2400">
              <a:solidFill>
                <a:schemeClr val="dk1"/>
              </a:solidFill>
              <a:latin typeface="Calibri"/>
              <a:ea typeface="Calibri"/>
              <a:cs typeface="Calibri"/>
              <a:sym typeface="Calibri"/>
            </a:endParaRPr>
          </a:p>
        </p:txBody>
      </p:sp>
      <p:sp>
        <p:nvSpPr>
          <p:cNvPr id="730" name="Google Shape;730;g32d80f85116_0_90"/>
          <p:cNvSpPr/>
          <p:nvPr/>
        </p:nvSpPr>
        <p:spPr>
          <a:xfrm>
            <a:off x="1248400" y="5243273"/>
            <a:ext cx="659200" cy="677200"/>
          </a:xfrm>
          <a:prstGeom prst="roundRect">
            <a:avLst>
              <a:gd name="adj" fmla="val 10000"/>
            </a:avLst>
          </a:prstGeom>
          <a:blipFill rotWithShape="1">
            <a:blip r:embed="rId4">
              <a:alphaModFix/>
            </a:blip>
            <a:stretch>
              <a:fillRect t="998" b="987"/>
            </a:stretch>
          </a:blipFill>
          <a:ln w="25400" cap="flat" cmpd="sng">
            <a:solidFill>
              <a:schemeClr val="lt1"/>
            </a:solidFill>
            <a:prstDash val="solid"/>
            <a:round/>
            <a:headEnd type="none" w="sm" len="sm"/>
            <a:tailEnd type="none" w="sm" len="sm"/>
          </a:ln>
        </p:spPr>
        <p:txBody>
          <a:bodyPr spcFirstLastPara="1" wrap="square" lIns="91400" tIns="91400" rIns="91400" bIns="91400" anchor="ctr" anchorCtr="0">
            <a:noAutofit/>
          </a:bodyPr>
          <a:lstStyle/>
          <a:p>
            <a:pPr>
              <a:buSzPts val="1800"/>
            </a:pPr>
            <a:endParaRPr sz="2400">
              <a:solidFill>
                <a:schemeClr val="dk1"/>
              </a:solidFill>
              <a:latin typeface="Calibri"/>
              <a:ea typeface="Calibri"/>
              <a:cs typeface="Calibri"/>
              <a:sym typeface="Calibri"/>
            </a:endParaRPr>
          </a:p>
        </p:txBody>
      </p:sp>
      <p:sp>
        <p:nvSpPr>
          <p:cNvPr id="731" name="Google Shape;731;g32d80f85116_0_90"/>
          <p:cNvSpPr txBox="1"/>
          <p:nvPr/>
        </p:nvSpPr>
        <p:spPr>
          <a:xfrm>
            <a:off x="1941800" y="5395941"/>
            <a:ext cx="9510000" cy="820825"/>
          </a:xfrm>
          <a:prstGeom prst="rect">
            <a:avLst/>
          </a:prstGeom>
          <a:noFill/>
          <a:ln>
            <a:noFill/>
          </a:ln>
        </p:spPr>
        <p:txBody>
          <a:bodyPr spcFirstLastPara="1" wrap="square" lIns="121900" tIns="121900" rIns="121900" bIns="121900" anchor="t" anchorCtr="0">
            <a:spAutoFit/>
          </a:bodyPr>
          <a:lstStyle/>
          <a:p>
            <a:pPr>
              <a:buSzPts val="1400"/>
            </a:pPr>
            <a:r>
              <a:rPr lang="en-US" sz="1867">
                <a:solidFill>
                  <a:srgbClr val="434343"/>
                </a:solidFill>
                <a:latin typeface="Calibri"/>
                <a:ea typeface="Calibri"/>
                <a:cs typeface="Calibri"/>
                <a:sym typeface="Calibri"/>
              </a:rPr>
              <a:t>e.g., what happens when the analysis produces ‘wrong’ information? Will acting on this analysis output worsen outcomes for some groups? How can we mitigate disproportionate impacts? </a:t>
            </a:r>
            <a:endParaRPr sz="1867">
              <a:solidFill>
                <a:srgbClr val="434343"/>
              </a:solidFill>
              <a:latin typeface="Calibri"/>
              <a:ea typeface="Calibri"/>
              <a:cs typeface="Calibri"/>
              <a:sym typeface="Calibri"/>
            </a:endParaRPr>
          </a:p>
        </p:txBody>
      </p:sp>
      <p:sp>
        <p:nvSpPr>
          <p:cNvPr id="732" name="Google Shape;732;g32d80f85116_0_90"/>
          <p:cNvSpPr txBox="1"/>
          <p:nvPr/>
        </p:nvSpPr>
        <p:spPr>
          <a:xfrm>
            <a:off x="1941800" y="4987991"/>
            <a:ext cx="8511600" cy="615513"/>
          </a:xfrm>
          <a:prstGeom prst="rect">
            <a:avLst/>
          </a:prstGeom>
          <a:noFill/>
          <a:ln>
            <a:noFill/>
          </a:ln>
        </p:spPr>
        <p:txBody>
          <a:bodyPr spcFirstLastPara="1" wrap="square" lIns="121900" tIns="121900" rIns="121900" bIns="121900" anchor="t" anchorCtr="0">
            <a:spAutoFit/>
          </a:bodyPr>
          <a:lstStyle/>
          <a:p>
            <a:pPr>
              <a:buSzPts val="1800"/>
            </a:pPr>
            <a:r>
              <a:rPr lang="en-US" sz="2400">
                <a:solidFill>
                  <a:schemeClr val="dk1"/>
                </a:solidFill>
                <a:latin typeface="Calibri"/>
                <a:ea typeface="Calibri"/>
                <a:cs typeface="Calibri"/>
                <a:sym typeface="Calibri"/>
              </a:rPr>
              <a:t>What are the ethical issues? </a:t>
            </a:r>
            <a:endParaRPr sz="2400">
              <a:solidFill>
                <a:schemeClr val="dk1"/>
              </a:solidFill>
              <a:latin typeface="Calibri"/>
              <a:ea typeface="Calibri"/>
              <a:cs typeface="Calibri"/>
              <a:sym typeface="Calibri"/>
            </a:endParaRPr>
          </a:p>
        </p:txBody>
      </p:sp>
      <p:pic>
        <p:nvPicPr>
          <p:cNvPr id="733" name="Google Shape;733;g32d80f85116_0_90"/>
          <p:cNvPicPr preferRelativeResize="0"/>
          <p:nvPr/>
        </p:nvPicPr>
        <p:blipFill rotWithShape="1">
          <a:blip r:embed="rId5">
            <a:alphaModFix/>
          </a:blip>
          <a:srcRect/>
          <a:stretch/>
        </p:blipFill>
        <p:spPr>
          <a:xfrm>
            <a:off x="1327014" y="2748707"/>
            <a:ext cx="502033" cy="501981"/>
          </a:xfrm>
          <a:prstGeom prst="rect">
            <a:avLst/>
          </a:prstGeom>
          <a:noFill/>
          <a:ln>
            <a:noFill/>
          </a:ln>
        </p:spPr>
      </p:pic>
      <p:sp>
        <p:nvSpPr>
          <p:cNvPr id="734" name="Google Shape;734;g32d80f85116_0_90"/>
          <p:cNvSpPr txBox="1"/>
          <p:nvPr/>
        </p:nvSpPr>
        <p:spPr>
          <a:xfrm>
            <a:off x="1954467" y="2437247"/>
            <a:ext cx="9916000" cy="984845"/>
          </a:xfrm>
          <a:prstGeom prst="rect">
            <a:avLst/>
          </a:prstGeom>
          <a:noFill/>
          <a:ln>
            <a:noFill/>
          </a:ln>
        </p:spPr>
        <p:txBody>
          <a:bodyPr spcFirstLastPara="1" wrap="square" lIns="121900" tIns="121900" rIns="121900" bIns="121900" anchor="t" anchorCtr="0">
            <a:spAutoFit/>
          </a:bodyPr>
          <a:lstStyle/>
          <a:p>
            <a:pPr>
              <a:buSzPts val="1800"/>
            </a:pPr>
            <a:r>
              <a:rPr lang="en-US" sz="2400" dirty="0">
                <a:solidFill>
                  <a:schemeClr val="dk1"/>
                </a:solidFill>
                <a:latin typeface="Calibri"/>
                <a:ea typeface="Calibri"/>
                <a:cs typeface="Calibri"/>
                <a:sym typeface="Calibri"/>
              </a:rPr>
              <a:t>What type of analysis is it?  </a:t>
            </a:r>
            <a:br>
              <a:rPr lang="en-US" sz="2400" dirty="0">
                <a:solidFill>
                  <a:schemeClr val="dk1"/>
                </a:solidFill>
                <a:latin typeface="Calibri"/>
                <a:ea typeface="Calibri"/>
                <a:cs typeface="Calibri"/>
                <a:sym typeface="Calibri"/>
              </a:rPr>
            </a:br>
            <a:r>
              <a:rPr lang="en-US" sz="2133" dirty="0">
                <a:solidFill>
                  <a:schemeClr val="dk2"/>
                </a:solidFill>
                <a:latin typeface="Calibri"/>
                <a:ea typeface="Calibri"/>
                <a:cs typeface="Calibri"/>
                <a:sym typeface="Calibri"/>
              </a:rPr>
              <a:t>Description</a:t>
            </a:r>
            <a:r>
              <a:rPr lang="en-US" sz="2133" dirty="0">
                <a:solidFill>
                  <a:schemeClr val="dk1"/>
                </a:solidFill>
                <a:latin typeface="Calibri"/>
                <a:ea typeface="Calibri"/>
                <a:cs typeface="Calibri"/>
                <a:sym typeface="Calibri"/>
              </a:rPr>
              <a:t> </a:t>
            </a:r>
            <a:r>
              <a:rPr lang="en-US" sz="2133" dirty="0">
                <a:solidFill>
                  <a:srgbClr val="880000"/>
                </a:solidFill>
                <a:latin typeface="Calibri"/>
                <a:ea typeface="Calibri"/>
                <a:cs typeface="Calibri"/>
                <a:sym typeface="Calibri"/>
              </a:rPr>
              <a:t>Detection</a:t>
            </a:r>
            <a:r>
              <a:rPr lang="en-US" sz="2133" dirty="0">
                <a:solidFill>
                  <a:schemeClr val="dk1"/>
                </a:solidFill>
                <a:latin typeface="Calibri"/>
                <a:ea typeface="Calibri"/>
                <a:cs typeface="Calibri"/>
                <a:sym typeface="Calibri"/>
              </a:rPr>
              <a:t>  </a:t>
            </a:r>
            <a:r>
              <a:rPr lang="en-US" sz="2133" dirty="0">
                <a:solidFill>
                  <a:srgbClr val="A64D79"/>
                </a:solidFill>
                <a:latin typeface="Calibri"/>
                <a:ea typeface="Calibri"/>
                <a:cs typeface="Calibri"/>
                <a:sym typeface="Calibri"/>
              </a:rPr>
              <a:t>Prediction</a:t>
            </a:r>
            <a:r>
              <a:rPr lang="en-US" sz="2133" dirty="0">
                <a:solidFill>
                  <a:schemeClr val="dk1"/>
                </a:solidFill>
                <a:latin typeface="Calibri"/>
                <a:ea typeface="Calibri"/>
                <a:cs typeface="Calibri"/>
                <a:sym typeface="Calibri"/>
              </a:rPr>
              <a:t> </a:t>
            </a:r>
            <a:r>
              <a:rPr lang="en-US" sz="2133" dirty="0">
                <a:solidFill>
                  <a:srgbClr val="38761D"/>
                </a:solidFill>
                <a:latin typeface="Calibri"/>
                <a:ea typeface="Calibri"/>
                <a:cs typeface="Calibri"/>
                <a:sym typeface="Calibri"/>
              </a:rPr>
              <a:t>Behavior Change</a:t>
            </a:r>
            <a:r>
              <a:rPr lang="en-US" sz="2133" dirty="0">
                <a:solidFill>
                  <a:schemeClr val="dk1"/>
                </a:solidFill>
                <a:latin typeface="Calibri"/>
                <a:ea typeface="Calibri"/>
                <a:cs typeface="Calibri"/>
                <a:sym typeface="Calibri"/>
              </a:rPr>
              <a:t>   </a:t>
            </a:r>
            <a:r>
              <a:rPr lang="en-US" sz="2133" dirty="0">
                <a:solidFill>
                  <a:schemeClr val="accent5"/>
                </a:solidFill>
                <a:latin typeface="Calibri"/>
                <a:ea typeface="Calibri"/>
                <a:cs typeface="Calibri"/>
                <a:sym typeface="Calibri"/>
              </a:rPr>
              <a:t>Optimization/Allocation</a:t>
            </a:r>
            <a:r>
              <a:rPr lang="en-US" sz="24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p:txBody>
      </p:sp>
      <p:pic>
        <p:nvPicPr>
          <p:cNvPr id="735" name="Google Shape;735;g32d80f85116_0_90"/>
          <p:cNvPicPr preferRelativeResize="0"/>
          <p:nvPr/>
        </p:nvPicPr>
        <p:blipFill rotWithShape="1">
          <a:blip r:embed="rId6">
            <a:alphaModFix/>
          </a:blip>
          <a:srcRect/>
          <a:stretch/>
        </p:blipFill>
        <p:spPr>
          <a:xfrm>
            <a:off x="1327002" y="3921307"/>
            <a:ext cx="557385" cy="615600"/>
          </a:xfrm>
          <a:prstGeom prst="rect">
            <a:avLst/>
          </a:prstGeom>
          <a:noFill/>
          <a:ln>
            <a:noFill/>
          </a:ln>
        </p:spPr>
      </p:pic>
      <p:sp>
        <p:nvSpPr>
          <p:cNvPr id="736" name="Google Shape;736;g32d80f85116_0_90"/>
          <p:cNvSpPr txBox="1"/>
          <p:nvPr/>
        </p:nvSpPr>
        <p:spPr>
          <a:xfrm>
            <a:off x="1954467" y="3789141"/>
            <a:ext cx="8892400" cy="984845"/>
          </a:xfrm>
          <a:prstGeom prst="rect">
            <a:avLst/>
          </a:prstGeom>
          <a:noFill/>
          <a:ln>
            <a:noFill/>
          </a:ln>
        </p:spPr>
        <p:txBody>
          <a:bodyPr spcFirstLastPara="1" wrap="square" lIns="121900" tIns="121900" rIns="121900" bIns="121900" anchor="t" anchorCtr="0">
            <a:spAutoFit/>
          </a:bodyPr>
          <a:lstStyle/>
          <a:p>
            <a:pPr>
              <a:buSzPts val="1800"/>
            </a:pPr>
            <a:r>
              <a:rPr lang="en-US" sz="2400">
                <a:solidFill>
                  <a:schemeClr val="dk1"/>
                </a:solidFill>
                <a:latin typeface="Calibri"/>
                <a:ea typeface="Calibri"/>
                <a:cs typeface="Calibri"/>
                <a:sym typeface="Calibri"/>
              </a:rPr>
              <a:t>Do we have access to relevant data to perform the analysis and validate it?</a:t>
            </a:r>
            <a:endParaRPr sz="2400">
              <a:solidFill>
                <a:schemeClr val="dk1"/>
              </a:solidFill>
              <a:latin typeface="Calibri"/>
              <a:ea typeface="Calibri"/>
              <a:cs typeface="Calibri"/>
              <a:sym typeface="Calibri"/>
            </a:endParaRPr>
          </a:p>
        </p:txBody>
      </p:sp>
      <p:sp>
        <p:nvSpPr>
          <p:cNvPr id="2" name="Title 1">
            <a:extLst>
              <a:ext uri="{FF2B5EF4-FFF2-40B4-BE49-F238E27FC236}">
                <a16:creationId xmlns:a16="http://schemas.microsoft.com/office/drawing/2014/main" id="{A4EABF9E-BDD5-16E3-DEF0-5873EDD1B1E3}"/>
              </a:ext>
            </a:extLst>
          </p:cNvPr>
          <p:cNvSpPr>
            <a:spLocks noGrp="1"/>
          </p:cNvSpPr>
          <p:nvPr>
            <p:ph type="title"/>
          </p:nvPr>
        </p:nvSpPr>
        <p:spPr/>
        <p:txBody>
          <a:bodyPr/>
          <a:lstStyle/>
          <a:p>
            <a:r>
              <a:rPr lang="en-US" sz="3600" dirty="0">
                <a:solidFill>
                  <a:schemeClr val="lt1"/>
                </a:solidFill>
                <a:latin typeface="Calibri"/>
                <a:ea typeface="Calibri"/>
                <a:cs typeface="Calibri"/>
                <a:sym typeface="Calibri"/>
              </a:rPr>
              <a:t>Scoping checklist for identifying analyses</a:t>
            </a:r>
            <a:br>
              <a:rPr lang="en-US" sz="3600" dirty="0">
                <a:solidFill>
                  <a:schemeClr val="lt1"/>
                </a:solidFill>
                <a:latin typeface="Calibri"/>
                <a:ea typeface="Calibri"/>
                <a:cs typeface="Calibri"/>
                <a:sym typeface="Calibri"/>
              </a:rPr>
            </a:b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25C6F-C7CD-044F-9C7D-6F1CBB768DA6}"/>
              </a:ext>
            </a:extLst>
          </p:cNvPr>
          <p:cNvSpPr>
            <a:spLocks noGrp="1"/>
          </p:cNvSpPr>
          <p:nvPr>
            <p:ph type="title"/>
          </p:nvPr>
        </p:nvSpPr>
        <p:spPr/>
        <p:txBody>
          <a:bodyPr/>
          <a:lstStyle/>
          <a:p>
            <a:r>
              <a:rPr lang="en-US" dirty="0"/>
              <a:t>Scoping is an iterative and ongoing process</a:t>
            </a:r>
          </a:p>
        </p:txBody>
      </p:sp>
      <p:sp>
        <p:nvSpPr>
          <p:cNvPr id="3" name="Text Placeholder 2">
            <a:extLst>
              <a:ext uri="{FF2B5EF4-FFF2-40B4-BE49-F238E27FC236}">
                <a16:creationId xmlns:a16="http://schemas.microsoft.com/office/drawing/2014/main" id="{C6612129-6748-904B-9B91-5B7A9C0D0D7F}"/>
              </a:ext>
            </a:extLst>
          </p:cNvPr>
          <p:cNvSpPr>
            <a:spLocks noGrp="1"/>
          </p:cNvSpPr>
          <p:nvPr>
            <p:ph type="body" idx="1"/>
          </p:nvPr>
        </p:nvSpPr>
        <p:spPr>
          <a:xfrm>
            <a:off x="415600" y="1431533"/>
            <a:ext cx="11360700" cy="4555200"/>
          </a:xfrm>
        </p:spPr>
        <p:txBody>
          <a:bodyPr/>
          <a:lstStyle/>
          <a:p>
            <a:r>
              <a:rPr lang="en-US" dirty="0"/>
              <a:t>Involves different types of people</a:t>
            </a:r>
          </a:p>
          <a:p>
            <a:r>
              <a:rPr lang="en-US" dirty="0"/>
              <a:t>Gets refined over time</a:t>
            </a:r>
          </a:p>
          <a:p>
            <a:r>
              <a:rPr lang="en-US" dirty="0"/>
              <a:t>Gets modified as a result of later project phases </a:t>
            </a:r>
          </a:p>
        </p:txBody>
      </p:sp>
      <p:pic>
        <p:nvPicPr>
          <p:cNvPr id="4" name="Picture 3">
            <a:extLst>
              <a:ext uri="{FF2B5EF4-FFF2-40B4-BE49-F238E27FC236}">
                <a16:creationId xmlns:a16="http://schemas.microsoft.com/office/drawing/2014/main" id="{7255BD6B-22DA-1741-A992-FEE3D32312AD}"/>
              </a:ext>
            </a:extLst>
          </p:cNvPr>
          <p:cNvPicPr>
            <a:picLocks noChangeAspect="1"/>
          </p:cNvPicPr>
          <p:nvPr/>
        </p:nvPicPr>
        <p:blipFill>
          <a:blip r:embed="rId2"/>
          <a:stretch>
            <a:fillRect/>
          </a:stretch>
        </p:blipFill>
        <p:spPr>
          <a:xfrm>
            <a:off x="2533650" y="2834811"/>
            <a:ext cx="5737991" cy="4023189"/>
          </a:xfrm>
          <a:prstGeom prst="rect">
            <a:avLst/>
          </a:prstGeom>
        </p:spPr>
      </p:pic>
    </p:spTree>
    <p:extLst>
      <p:ext uri="{BB962C8B-B14F-4D97-AF65-F5344CB8AC3E}">
        <p14:creationId xmlns:p14="http://schemas.microsoft.com/office/powerpoint/2010/main" val="33215900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57"/>
          <p:cNvSpPr txBox="1"/>
          <p:nvPr/>
        </p:nvSpPr>
        <p:spPr>
          <a:xfrm>
            <a:off x="1496664" y="2628802"/>
            <a:ext cx="9198800" cy="1600398"/>
          </a:xfrm>
          <a:prstGeom prst="rect">
            <a:avLst/>
          </a:prstGeom>
          <a:noFill/>
          <a:ln>
            <a:noFill/>
          </a:ln>
        </p:spPr>
        <p:txBody>
          <a:bodyPr spcFirstLastPara="1" wrap="square" lIns="121900" tIns="121900" rIns="121900" bIns="121900" anchor="t" anchorCtr="0">
            <a:spAutoFit/>
          </a:bodyPr>
          <a:lstStyle/>
          <a:p>
            <a:pPr algn="ctr">
              <a:buClr>
                <a:srgbClr val="800000"/>
              </a:buClr>
              <a:buSzPts val="6600"/>
            </a:pPr>
            <a:r>
              <a:rPr lang="en-US" sz="8800">
                <a:solidFill>
                  <a:srgbClr val="800000"/>
                </a:solidFill>
                <a:latin typeface="Calibri"/>
                <a:ea typeface="Calibri"/>
                <a:cs typeface="Calibri"/>
                <a:sym typeface="Calibri"/>
              </a:rPr>
              <a:t>Ethics</a:t>
            </a:r>
            <a:endParaRPr sz="8800">
              <a:solidFill>
                <a:srgbClr val="800000"/>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46"/>
          <p:cNvSpPr txBox="1">
            <a:spLocks noGrp="1"/>
          </p:cNvSpPr>
          <p:nvPr>
            <p:ph type="title"/>
          </p:nvPr>
        </p:nvSpPr>
        <p:spPr>
          <a:xfrm>
            <a:off x="415601" y="86563"/>
            <a:ext cx="11360700" cy="763500"/>
          </a:xfrm>
          <a:prstGeom prst="rect">
            <a:avLst/>
          </a:prstGeom>
          <a:noFill/>
          <a:ln>
            <a:noFill/>
          </a:ln>
        </p:spPr>
        <p:txBody>
          <a:bodyPr spcFirstLastPara="1" wrap="square" lIns="162533" tIns="162533" rIns="162533" bIns="162533" anchor="t" anchorCtr="0">
            <a:noAutofit/>
          </a:bodyPr>
          <a:lstStyle/>
          <a:p>
            <a:pPr algn="ctr"/>
            <a:r>
              <a:rPr lang="en-US" sz="4800"/>
              <a:t>Ethical Considerations</a:t>
            </a:r>
            <a:endParaRPr/>
          </a:p>
        </p:txBody>
      </p:sp>
      <p:sp>
        <p:nvSpPr>
          <p:cNvPr id="747" name="Google Shape;747;p46"/>
          <p:cNvSpPr txBox="1">
            <a:spLocks noGrp="1"/>
          </p:cNvSpPr>
          <p:nvPr>
            <p:ph type="body" idx="1"/>
          </p:nvPr>
        </p:nvSpPr>
        <p:spPr>
          <a:xfrm>
            <a:off x="144833" y="1466360"/>
            <a:ext cx="11981200" cy="4555200"/>
          </a:xfrm>
          <a:prstGeom prst="rect">
            <a:avLst/>
          </a:prstGeom>
          <a:noFill/>
          <a:ln>
            <a:noFill/>
          </a:ln>
        </p:spPr>
        <p:txBody>
          <a:bodyPr spcFirstLastPara="1" wrap="square" lIns="162533" tIns="162533" rIns="162533" bIns="162533" anchor="t" anchorCtr="0">
            <a:noAutofit/>
          </a:bodyPr>
          <a:lstStyle/>
          <a:p>
            <a:pPr marL="457189" indent="-177796">
              <a:lnSpc>
                <a:spcPct val="100000"/>
              </a:lnSpc>
              <a:buNone/>
            </a:pPr>
            <a:r>
              <a:rPr lang="en-US" sz="4133" dirty="0">
                <a:solidFill>
                  <a:schemeClr val="dk1"/>
                </a:solidFill>
              </a:rPr>
              <a:t>Ethical issues are embedded continuously and  in each part of the scoping process</a:t>
            </a:r>
            <a:endParaRPr sz="4133" dirty="0">
              <a:solidFill>
                <a:schemeClr val="dk1"/>
              </a:solidFill>
            </a:endParaRPr>
          </a:p>
          <a:p>
            <a:pPr marL="457189" indent="-177796">
              <a:lnSpc>
                <a:spcPct val="100000"/>
              </a:lnSpc>
              <a:buNone/>
            </a:pPr>
            <a:endParaRPr sz="4133" dirty="0">
              <a:solidFill>
                <a:schemeClr val="dk1"/>
              </a:solidFill>
            </a:endParaRPr>
          </a:p>
          <a:p>
            <a:pPr marL="457189" indent="-177796">
              <a:lnSpc>
                <a:spcPct val="100000"/>
              </a:lnSpc>
              <a:buNone/>
            </a:pPr>
            <a:endParaRPr sz="4133" dirty="0">
              <a:solidFill>
                <a:schemeClr val="dk1"/>
              </a:solidFill>
            </a:endParaRPr>
          </a:p>
          <a:p>
            <a:pPr marL="457189" indent="-177796">
              <a:lnSpc>
                <a:spcPct val="100000"/>
              </a:lnSpc>
              <a:buNone/>
            </a:pPr>
            <a:r>
              <a:rPr lang="en-US" sz="4133" dirty="0">
                <a:solidFill>
                  <a:schemeClr val="dk1"/>
                </a:solidFill>
              </a:rPr>
              <a:t>We want to revisit them here and make sure we have identified the key ones that need to be discussed early on </a:t>
            </a:r>
            <a:endParaRPr sz="4133" dirty="0">
              <a:solidFill>
                <a:schemeClr val="dk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g258d72ef9a4_1_102"/>
          <p:cNvSpPr txBox="1">
            <a:spLocks noGrp="1"/>
          </p:cNvSpPr>
          <p:nvPr>
            <p:ph type="title"/>
          </p:nvPr>
        </p:nvSpPr>
        <p:spPr>
          <a:xfrm>
            <a:off x="415600" y="86563"/>
            <a:ext cx="11360800" cy="763600"/>
          </a:xfrm>
          <a:prstGeom prst="rect">
            <a:avLst/>
          </a:prstGeom>
          <a:noFill/>
          <a:ln>
            <a:noFill/>
          </a:ln>
        </p:spPr>
        <p:txBody>
          <a:bodyPr spcFirstLastPara="1" wrap="square" lIns="162533" tIns="162533" rIns="162533" bIns="162533" anchor="t" anchorCtr="0">
            <a:noAutofit/>
          </a:bodyPr>
          <a:lstStyle/>
          <a:p>
            <a:pPr algn="ctr"/>
            <a:r>
              <a:rPr lang="en-US" sz="4800"/>
              <a:t>Ethical Considerations</a:t>
            </a:r>
            <a:endParaRPr/>
          </a:p>
        </p:txBody>
      </p:sp>
      <p:sp>
        <p:nvSpPr>
          <p:cNvPr id="753" name="Google Shape;753;g258d72ef9a4_1_102"/>
          <p:cNvSpPr txBox="1">
            <a:spLocks noGrp="1"/>
          </p:cNvSpPr>
          <p:nvPr>
            <p:ph type="body" idx="1"/>
          </p:nvPr>
        </p:nvSpPr>
        <p:spPr>
          <a:xfrm>
            <a:off x="415600" y="1456200"/>
            <a:ext cx="11360800" cy="4555200"/>
          </a:xfrm>
          <a:prstGeom prst="rect">
            <a:avLst/>
          </a:prstGeom>
          <a:noFill/>
          <a:ln>
            <a:noFill/>
          </a:ln>
        </p:spPr>
        <p:txBody>
          <a:bodyPr spcFirstLastPara="1" wrap="square" lIns="162533" tIns="162533" rIns="162533" bIns="162533" anchor="t" anchorCtr="0">
            <a:noAutofit/>
          </a:bodyPr>
          <a:lstStyle/>
          <a:p>
            <a:pPr marL="609585" indent="-507987">
              <a:lnSpc>
                <a:spcPct val="100000"/>
              </a:lnSpc>
              <a:buClr>
                <a:schemeClr val="dk1"/>
              </a:buClr>
            </a:pPr>
            <a:r>
              <a:rPr lang="en-US" b="1" dirty="0">
                <a:solidFill>
                  <a:schemeClr val="dk1"/>
                </a:solidFill>
              </a:rPr>
              <a:t>Privacy &amp; Confidentiality </a:t>
            </a:r>
            <a:endParaRPr dirty="0"/>
          </a:p>
          <a:p>
            <a:pPr marL="1219170" lvl="1" indent="-457189">
              <a:lnSpc>
                <a:spcPct val="100000"/>
              </a:lnSpc>
              <a:spcBef>
                <a:spcPts val="0"/>
              </a:spcBef>
              <a:buClr>
                <a:schemeClr val="dk1"/>
              </a:buClr>
              <a:buSzPts val="1800"/>
            </a:pPr>
            <a:r>
              <a:rPr lang="en-US" sz="2400" dirty="0">
                <a:solidFill>
                  <a:schemeClr val="dk1"/>
                </a:solidFill>
              </a:rPr>
              <a:t>Are you working with personal and/or sensitive data that is individually identifiable?</a:t>
            </a:r>
            <a:endParaRPr dirty="0"/>
          </a:p>
          <a:p>
            <a:pPr marL="1219170" lvl="1" indent="-457189">
              <a:lnSpc>
                <a:spcPct val="100000"/>
              </a:lnSpc>
              <a:spcBef>
                <a:spcPts val="1333"/>
              </a:spcBef>
              <a:buClr>
                <a:schemeClr val="dk1"/>
              </a:buClr>
              <a:buSzPts val="1800"/>
            </a:pPr>
            <a:r>
              <a:rPr lang="en-US" sz="2400" dirty="0">
                <a:solidFill>
                  <a:schemeClr val="dk1"/>
                </a:solidFill>
              </a:rPr>
              <a:t>How are you protecting the data?</a:t>
            </a:r>
            <a:endParaRPr dirty="0"/>
          </a:p>
          <a:p>
            <a:pPr marL="1219170" indent="0">
              <a:lnSpc>
                <a:spcPct val="100000"/>
              </a:lnSpc>
              <a:spcBef>
                <a:spcPts val="711"/>
              </a:spcBef>
              <a:buNone/>
            </a:pPr>
            <a:endParaRPr dirty="0"/>
          </a:p>
          <a:p>
            <a:pPr marL="609585" indent="-507987">
              <a:lnSpc>
                <a:spcPct val="100000"/>
              </a:lnSpc>
              <a:spcBef>
                <a:spcPts val="711"/>
              </a:spcBef>
              <a:buClr>
                <a:schemeClr val="dk1"/>
              </a:buClr>
            </a:pPr>
            <a:r>
              <a:rPr lang="en-US" b="1" dirty="0">
                <a:solidFill>
                  <a:schemeClr val="dk1"/>
                </a:solidFill>
              </a:rPr>
              <a:t>Data Ownership</a:t>
            </a:r>
            <a:endParaRPr dirty="0"/>
          </a:p>
          <a:p>
            <a:pPr marL="1219170" lvl="1" indent="-457189">
              <a:lnSpc>
                <a:spcPct val="100000"/>
              </a:lnSpc>
              <a:spcBef>
                <a:spcPts val="0"/>
              </a:spcBef>
              <a:buClr>
                <a:schemeClr val="dk1"/>
              </a:buClr>
              <a:buSzPts val="1800"/>
            </a:pPr>
            <a:r>
              <a:rPr lang="en-US" sz="2400" dirty="0">
                <a:solidFill>
                  <a:schemeClr val="dk1"/>
                </a:solidFill>
              </a:rPr>
              <a:t>Do the people who “own” the data know you’re using it?</a:t>
            </a:r>
            <a:endParaRPr dirty="0"/>
          </a:p>
          <a:p>
            <a:pPr marL="1219170" lvl="1" indent="-457189">
              <a:lnSpc>
                <a:spcPct val="100000"/>
              </a:lnSpc>
              <a:spcBef>
                <a:spcPts val="1333"/>
              </a:spcBef>
              <a:buClr>
                <a:schemeClr val="dk1"/>
              </a:buClr>
              <a:buSzPts val="1800"/>
            </a:pPr>
            <a:r>
              <a:rPr lang="en-US" sz="2400" dirty="0">
                <a:solidFill>
                  <a:schemeClr val="dk1"/>
                </a:solidFill>
              </a:rPr>
              <a:t>Do you have their permission? How was it obtained?</a:t>
            </a:r>
            <a:endParaRPr dirty="0"/>
          </a:p>
          <a:p>
            <a:pPr marL="1219170" lvl="1" indent="-457189">
              <a:lnSpc>
                <a:spcPct val="100000"/>
              </a:lnSpc>
              <a:spcBef>
                <a:spcPts val="1333"/>
              </a:spcBef>
              <a:buClr>
                <a:schemeClr val="dk1"/>
              </a:buClr>
              <a:buSzPts val="1800"/>
            </a:pPr>
            <a:r>
              <a:rPr lang="en-US" sz="2400" dirty="0">
                <a:solidFill>
                  <a:schemeClr val="dk1"/>
                </a:solidFill>
              </a:rPr>
              <a:t>How will/Can they opt out of their data being used?</a:t>
            </a:r>
            <a:endParaRPr dirty="0"/>
          </a:p>
          <a:p>
            <a:pPr marL="380990" indent="-177796">
              <a:lnSpc>
                <a:spcPct val="100000"/>
              </a:lnSpc>
              <a:buClr>
                <a:schemeClr val="dk1"/>
              </a:buClr>
              <a:buNone/>
            </a:pPr>
            <a:endParaRPr dirty="0"/>
          </a:p>
          <a:p>
            <a:pPr marL="457189" indent="-177796">
              <a:lnSpc>
                <a:spcPct val="100000"/>
              </a:lnSpc>
              <a:buNone/>
            </a:pPr>
            <a:endParaRPr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47"/>
          <p:cNvSpPr txBox="1">
            <a:spLocks noGrp="1"/>
          </p:cNvSpPr>
          <p:nvPr>
            <p:ph type="title"/>
          </p:nvPr>
        </p:nvSpPr>
        <p:spPr>
          <a:xfrm>
            <a:off x="415601" y="86563"/>
            <a:ext cx="11360700" cy="763500"/>
          </a:xfrm>
          <a:prstGeom prst="rect">
            <a:avLst/>
          </a:prstGeom>
          <a:noFill/>
          <a:ln>
            <a:noFill/>
          </a:ln>
        </p:spPr>
        <p:txBody>
          <a:bodyPr spcFirstLastPara="1" wrap="square" lIns="162533" tIns="162533" rIns="162533" bIns="162533" anchor="t" anchorCtr="0">
            <a:noAutofit/>
          </a:bodyPr>
          <a:lstStyle/>
          <a:p>
            <a:pPr algn="ctr">
              <a:buClr>
                <a:schemeClr val="lt1"/>
              </a:buClr>
            </a:pPr>
            <a:r>
              <a:rPr lang="en-US" sz="4800">
                <a:solidFill>
                  <a:schemeClr val="lt1"/>
                </a:solidFill>
              </a:rPr>
              <a:t>Ethical Considerations</a:t>
            </a:r>
            <a:endParaRPr>
              <a:solidFill>
                <a:schemeClr val="lt1"/>
              </a:solidFill>
            </a:endParaRPr>
          </a:p>
          <a:p>
            <a:pPr algn="ctr"/>
            <a:endParaRPr sz="4800"/>
          </a:p>
        </p:txBody>
      </p:sp>
      <p:sp>
        <p:nvSpPr>
          <p:cNvPr id="759" name="Google Shape;759;p47"/>
          <p:cNvSpPr txBox="1">
            <a:spLocks noGrp="1"/>
          </p:cNvSpPr>
          <p:nvPr>
            <p:ph type="body" idx="1"/>
          </p:nvPr>
        </p:nvSpPr>
        <p:spPr>
          <a:xfrm>
            <a:off x="415601" y="1536633"/>
            <a:ext cx="11360700" cy="4555200"/>
          </a:xfrm>
          <a:prstGeom prst="rect">
            <a:avLst/>
          </a:prstGeom>
          <a:noFill/>
          <a:ln>
            <a:noFill/>
          </a:ln>
        </p:spPr>
        <p:txBody>
          <a:bodyPr spcFirstLastPara="1" wrap="square" lIns="162533" tIns="162533" rIns="162533" bIns="162533" anchor="t" anchorCtr="0">
            <a:noAutofit/>
          </a:bodyPr>
          <a:lstStyle/>
          <a:p>
            <a:pPr marL="609585" indent="-474121">
              <a:lnSpc>
                <a:spcPct val="100000"/>
              </a:lnSpc>
              <a:spcBef>
                <a:spcPts val="711"/>
              </a:spcBef>
              <a:buClr>
                <a:schemeClr val="dk1"/>
              </a:buClr>
              <a:buSzPts val="2000"/>
            </a:pPr>
            <a:r>
              <a:rPr lang="en-US" sz="2667" b="1">
                <a:solidFill>
                  <a:schemeClr val="dk1"/>
                </a:solidFill>
              </a:rPr>
              <a:t>Transparency</a:t>
            </a:r>
            <a:endParaRPr/>
          </a:p>
          <a:p>
            <a:pPr marL="1219170" lvl="1" indent="-457189">
              <a:lnSpc>
                <a:spcPct val="100000"/>
              </a:lnSpc>
              <a:spcBef>
                <a:spcPts val="0"/>
              </a:spcBef>
              <a:buClr>
                <a:schemeClr val="dk1"/>
              </a:buClr>
              <a:buSzPts val="1800"/>
            </a:pPr>
            <a:r>
              <a:rPr lang="en-US" sz="2400">
                <a:solidFill>
                  <a:schemeClr val="dk1"/>
                </a:solidFill>
              </a:rPr>
              <a:t>Which aspects of the project do different stakeholders (policymakers, frontline workers, people who will be affected by the actions, the general public) need to be informed about? </a:t>
            </a:r>
            <a:endParaRPr sz="2400">
              <a:solidFill>
                <a:schemeClr val="dk1"/>
              </a:solidFill>
            </a:endParaRPr>
          </a:p>
          <a:p>
            <a:pPr marL="1219170" lvl="1" indent="-457189">
              <a:lnSpc>
                <a:spcPct val="100000"/>
              </a:lnSpc>
              <a:spcBef>
                <a:spcPts val="1333"/>
              </a:spcBef>
              <a:buClr>
                <a:schemeClr val="dk1"/>
              </a:buClr>
              <a:buSzPts val="1800"/>
            </a:pPr>
            <a:r>
              <a:rPr lang="en-US" sz="2400">
                <a:solidFill>
                  <a:schemeClr val="dk1"/>
                </a:solidFill>
              </a:rPr>
              <a:t>Do the people who “own” the data know you’re using it?</a:t>
            </a:r>
            <a:endParaRPr/>
          </a:p>
          <a:p>
            <a:pPr marL="1219170" lvl="1" indent="-457189">
              <a:lnSpc>
                <a:spcPct val="100000"/>
              </a:lnSpc>
              <a:spcBef>
                <a:spcPts val="1333"/>
              </a:spcBef>
              <a:buClr>
                <a:schemeClr val="dk1"/>
              </a:buClr>
              <a:buSzPts val="1800"/>
            </a:pPr>
            <a:r>
              <a:rPr lang="en-US" sz="2400">
                <a:solidFill>
                  <a:schemeClr val="dk1"/>
                </a:solidFill>
              </a:rPr>
              <a:t>Do the people you’re “targeting” know why and if they’re being “targeted”?</a:t>
            </a:r>
            <a:endParaRPr/>
          </a:p>
          <a:p>
            <a:pPr marL="1219170" lvl="1" indent="-457189">
              <a:lnSpc>
                <a:spcPct val="100000"/>
              </a:lnSpc>
              <a:spcBef>
                <a:spcPts val="1333"/>
              </a:spcBef>
              <a:spcAft>
                <a:spcPts val="1333"/>
              </a:spcAft>
              <a:buClr>
                <a:schemeClr val="dk1"/>
              </a:buClr>
              <a:buSzPts val="1800"/>
            </a:pPr>
            <a:r>
              <a:rPr lang="en-US" sz="2400">
                <a:solidFill>
                  <a:schemeClr val="dk1"/>
                </a:solidFill>
              </a:rPr>
              <a:t>What recourse do they have to challenge a decision that comes from your analysis?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48"/>
          <p:cNvSpPr txBox="1">
            <a:spLocks noGrp="1"/>
          </p:cNvSpPr>
          <p:nvPr>
            <p:ph type="title"/>
          </p:nvPr>
        </p:nvSpPr>
        <p:spPr>
          <a:xfrm>
            <a:off x="415601" y="86563"/>
            <a:ext cx="11360700" cy="763500"/>
          </a:xfrm>
          <a:prstGeom prst="rect">
            <a:avLst/>
          </a:prstGeom>
          <a:noFill/>
          <a:ln>
            <a:noFill/>
          </a:ln>
        </p:spPr>
        <p:txBody>
          <a:bodyPr spcFirstLastPara="1" wrap="square" lIns="162533" tIns="162533" rIns="162533" bIns="162533" anchor="t" anchorCtr="0">
            <a:noAutofit/>
          </a:bodyPr>
          <a:lstStyle/>
          <a:p>
            <a:pPr algn="ctr">
              <a:buClr>
                <a:schemeClr val="lt1"/>
              </a:buClr>
            </a:pPr>
            <a:r>
              <a:rPr lang="en-US" sz="4800">
                <a:solidFill>
                  <a:schemeClr val="lt1"/>
                </a:solidFill>
              </a:rPr>
              <a:t>Ethical Considerations</a:t>
            </a:r>
            <a:endParaRPr>
              <a:solidFill>
                <a:schemeClr val="lt1"/>
              </a:solidFill>
            </a:endParaRPr>
          </a:p>
          <a:p>
            <a:pPr algn="ctr"/>
            <a:endParaRPr sz="4800"/>
          </a:p>
        </p:txBody>
      </p:sp>
      <p:sp>
        <p:nvSpPr>
          <p:cNvPr id="765" name="Google Shape;765;p48"/>
          <p:cNvSpPr txBox="1">
            <a:spLocks noGrp="1"/>
          </p:cNvSpPr>
          <p:nvPr>
            <p:ph type="body" idx="1"/>
          </p:nvPr>
        </p:nvSpPr>
        <p:spPr>
          <a:xfrm>
            <a:off x="415600" y="1536633"/>
            <a:ext cx="11360800" cy="4555200"/>
          </a:xfrm>
          <a:prstGeom prst="rect">
            <a:avLst/>
          </a:prstGeom>
          <a:noFill/>
          <a:ln>
            <a:noFill/>
          </a:ln>
        </p:spPr>
        <p:txBody>
          <a:bodyPr spcFirstLastPara="1" wrap="square" lIns="162533" tIns="162533" rIns="162533" bIns="162533" anchor="t" anchorCtr="0">
            <a:noAutofit/>
          </a:bodyPr>
          <a:lstStyle/>
          <a:p>
            <a:pPr marL="609585" indent="-507987">
              <a:lnSpc>
                <a:spcPct val="100000"/>
              </a:lnSpc>
              <a:buClr>
                <a:schemeClr val="dk1"/>
              </a:buClr>
            </a:pPr>
            <a:r>
              <a:rPr lang="en-US" b="1">
                <a:solidFill>
                  <a:schemeClr val="dk1"/>
                </a:solidFill>
              </a:rPr>
              <a:t>Discrimination/Equity</a:t>
            </a:r>
            <a:endParaRPr/>
          </a:p>
          <a:p>
            <a:pPr marL="1219170" lvl="1" indent="-457189">
              <a:lnSpc>
                <a:spcPct val="100000"/>
              </a:lnSpc>
              <a:spcBef>
                <a:spcPts val="0"/>
              </a:spcBef>
              <a:buClr>
                <a:schemeClr val="dk1"/>
              </a:buClr>
              <a:buSzPts val="1800"/>
            </a:pPr>
            <a:r>
              <a:rPr lang="en-US" sz="2400">
                <a:solidFill>
                  <a:schemeClr val="dk1"/>
                </a:solidFill>
              </a:rPr>
              <a:t>Are there any specific groups for whom you want to ensure equity of outcomes?</a:t>
            </a:r>
            <a:endParaRPr/>
          </a:p>
          <a:p>
            <a:pPr marL="1219170" lvl="1" indent="-457189">
              <a:lnSpc>
                <a:spcPct val="100000"/>
              </a:lnSpc>
              <a:spcBef>
                <a:spcPts val="1333"/>
              </a:spcBef>
              <a:buClr>
                <a:schemeClr val="dk1"/>
              </a:buClr>
              <a:buSzPts val="1800"/>
            </a:pPr>
            <a:r>
              <a:rPr lang="en-US" sz="2400">
                <a:solidFill>
                  <a:schemeClr val="dk1"/>
                </a:solidFill>
              </a:rPr>
              <a:t>How do you define, detect, and increase equity in outcomes?</a:t>
            </a:r>
            <a:endParaRPr/>
          </a:p>
          <a:p>
            <a:pPr marL="609585" indent="-507987">
              <a:lnSpc>
                <a:spcPct val="100000"/>
              </a:lnSpc>
              <a:spcBef>
                <a:spcPts val="1333"/>
              </a:spcBef>
              <a:buClr>
                <a:schemeClr val="dk1"/>
              </a:buClr>
            </a:pPr>
            <a:r>
              <a:rPr lang="en-US" b="1">
                <a:solidFill>
                  <a:schemeClr val="dk1"/>
                </a:solidFill>
              </a:rPr>
              <a:t>Accountability</a:t>
            </a:r>
            <a:endParaRPr/>
          </a:p>
          <a:p>
            <a:pPr marL="1219170" lvl="1" indent="-457189">
              <a:lnSpc>
                <a:spcPct val="100000"/>
              </a:lnSpc>
              <a:spcBef>
                <a:spcPts val="0"/>
              </a:spcBef>
              <a:buClr>
                <a:schemeClr val="dk1"/>
              </a:buClr>
              <a:buSzPts val="1800"/>
            </a:pPr>
            <a:r>
              <a:rPr lang="en-US" sz="2400">
                <a:solidFill>
                  <a:schemeClr val="dk1"/>
                </a:solidFill>
              </a:rPr>
              <a:t>Who are the people responsible and accountable for all the things above?</a:t>
            </a:r>
            <a:endParaRPr/>
          </a:p>
          <a:p>
            <a:pPr marL="609585" indent="-507987">
              <a:lnSpc>
                <a:spcPct val="100000"/>
              </a:lnSpc>
              <a:spcBef>
                <a:spcPts val="1333"/>
              </a:spcBef>
              <a:buClr>
                <a:srgbClr val="000000"/>
              </a:buClr>
            </a:pPr>
            <a:r>
              <a:rPr lang="en-US" b="1">
                <a:solidFill>
                  <a:srgbClr val="000000"/>
                </a:solidFill>
              </a:rPr>
              <a:t>Social License</a:t>
            </a:r>
            <a:endParaRPr b="1">
              <a:solidFill>
                <a:srgbClr val="000000"/>
              </a:solidFill>
            </a:endParaRPr>
          </a:p>
          <a:p>
            <a:pPr marL="1219170" lvl="1" indent="-457189">
              <a:lnSpc>
                <a:spcPct val="100000"/>
              </a:lnSpc>
              <a:spcBef>
                <a:spcPts val="711"/>
              </a:spcBef>
              <a:buClr>
                <a:schemeClr val="dk1"/>
              </a:buClr>
              <a:buSzPts val="1800"/>
            </a:pPr>
            <a:r>
              <a:rPr lang="en-US" sz="2400">
                <a:solidFill>
                  <a:schemeClr val="dk1"/>
                </a:solidFill>
              </a:rPr>
              <a:t>Would it make the front page of the national newspaper if they found out what you’re doing?</a:t>
            </a:r>
            <a:endParaRPr/>
          </a:p>
          <a:p>
            <a:pPr marL="0" indent="0">
              <a:lnSpc>
                <a:spcPct val="100000"/>
              </a:lnSpc>
              <a:spcBef>
                <a:spcPts val="1333"/>
              </a:spcBef>
              <a:buClr>
                <a:schemeClr val="dk1"/>
              </a:buClr>
              <a:buNone/>
            </a:pPr>
            <a:endParaRPr/>
          </a:p>
          <a:p>
            <a:pPr marL="457189" indent="-177796">
              <a:lnSpc>
                <a:spcPct val="100000"/>
              </a:lnSpc>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g258d72ef9a4_1_109"/>
          <p:cNvSpPr txBox="1">
            <a:spLocks noGrp="1"/>
          </p:cNvSpPr>
          <p:nvPr>
            <p:ph type="title"/>
          </p:nvPr>
        </p:nvSpPr>
        <p:spPr>
          <a:xfrm>
            <a:off x="415600" y="86563"/>
            <a:ext cx="11360800" cy="763600"/>
          </a:xfrm>
          <a:prstGeom prst="rect">
            <a:avLst/>
          </a:prstGeom>
          <a:noFill/>
          <a:ln>
            <a:noFill/>
          </a:ln>
        </p:spPr>
        <p:txBody>
          <a:bodyPr spcFirstLastPara="1" wrap="square" lIns="162533" tIns="162533" rIns="162533" bIns="162533" anchor="t" anchorCtr="0">
            <a:noAutofit/>
          </a:bodyPr>
          <a:lstStyle/>
          <a:p>
            <a:pPr algn="ctr">
              <a:buClr>
                <a:schemeClr val="dk1"/>
              </a:buClr>
              <a:buSzPts val="1100"/>
            </a:pPr>
            <a:r>
              <a:rPr lang="en-US">
                <a:solidFill>
                  <a:schemeClr val="lt1"/>
                </a:solidFill>
              </a:rPr>
              <a:t>Scoping Checklist for Identifying Ethical Issues</a:t>
            </a:r>
            <a:endParaRPr>
              <a:solidFill>
                <a:schemeClr val="lt1"/>
              </a:solidFill>
            </a:endParaRPr>
          </a:p>
          <a:p>
            <a:pPr algn="ctr"/>
            <a:endParaRPr/>
          </a:p>
        </p:txBody>
      </p:sp>
      <p:sp>
        <p:nvSpPr>
          <p:cNvPr id="772" name="Google Shape;772;g258d72ef9a4_1_109"/>
          <p:cNvSpPr txBox="1">
            <a:spLocks noGrp="1"/>
          </p:cNvSpPr>
          <p:nvPr>
            <p:ph type="body" idx="1"/>
          </p:nvPr>
        </p:nvSpPr>
        <p:spPr>
          <a:xfrm>
            <a:off x="415600" y="1536633"/>
            <a:ext cx="11360800" cy="4555200"/>
          </a:xfrm>
          <a:prstGeom prst="rect">
            <a:avLst/>
          </a:prstGeom>
          <a:noFill/>
          <a:ln>
            <a:noFill/>
          </a:ln>
        </p:spPr>
        <p:txBody>
          <a:bodyPr spcFirstLastPara="1" wrap="square" lIns="162533" tIns="162533" rIns="162533" bIns="162533" anchor="t" anchorCtr="0">
            <a:noAutofit/>
          </a:bodyPr>
          <a:lstStyle/>
          <a:p>
            <a:pPr marL="609585" indent="-507987">
              <a:lnSpc>
                <a:spcPct val="100000"/>
              </a:lnSpc>
              <a:buAutoNum type="arabicPeriod"/>
            </a:pPr>
            <a:r>
              <a:rPr lang="en-US" dirty="0"/>
              <a:t>We don’t need to have all the answers but it’s important to list out the questions that need to be discussed</a:t>
            </a:r>
            <a:br>
              <a:rPr lang="en-US" dirty="0"/>
            </a:br>
            <a:endParaRPr dirty="0"/>
          </a:p>
          <a:p>
            <a:pPr marL="609585" indent="-507987">
              <a:lnSpc>
                <a:spcPct val="100000"/>
              </a:lnSpc>
              <a:buAutoNum type="arabicPeriod"/>
            </a:pPr>
            <a:r>
              <a:rPr lang="en-US" dirty="0"/>
              <a:t>Have you identified who needs to be involved in these discussions during the scoping process and the project?</a:t>
            </a:r>
            <a:br>
              <a:rPr lang="en-US" dirty="0"/>
            </a:br>
            <a:endParaRPr dirty="0"/>
          </a:p>
          <a:p>
            <a:pPr marL="609585" indent="-507987">
              <a:lnSpc>
                <a:spcPct val="100000"/>
              </a:lnSpc>
              <a:buAutoNum type="arabicPeriod"/>
            </a:pPr>
            <a:r>
              <a:rPr lang="en-US" dirty="0"/>
              <a:t>Have you considered how the project scope changes based on the answers to these questions?</a:t>
            </a:r>
            <a:br>
              <a:rPr lang="en-US" dirty="0"/>
            </a:br>
            <a:endParaRPr dirty="0"/>
          </a:p>
          <a:p>
            <a:pPr marL="609585" indent="-507987">
              <a:lnSpc>
                <a:spcPct val="100000"/>
              </a:lnSpc>
              <a:buAutoNum type="arabicPeriod"/>
            </a:pPr>
            <a:r>
              <a:rPr lang="en-US" dirty="0"/>
              <a:t>What about implications of people impacted downstream and what can be done now to understand and manage them?</a:t>
            </a:r>
            <a:endParaRPr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g258d72ef9a4_0_30"/>
          <p:cNvSpPr txBox="1"/>
          <p:nvPr/>
        </p:nvSpPr>
        <p:spPr>
          <a:xfrm>
            <a:off x="1496664" y="2628802"/>
            <a:ext cx="9198800" cy="1600398"/>
          </a:xfrm>
          <a:prstGeom prst="rect">
            <a:avLst/>
          </a:prstGeom>
          <a:noFill/>
          <a:ln>
            <a:noFill/>
          </a:ln>
        </p:spPr>
        <p:txBody>
          <a:bodyPr spcFirstLastPara="1" wrap="square" lIns="121900" tIns="121900" rIns="121900" bIns="121900" anchor="t" anchorCtr="0">
            <a:spAutoFit/>
          </a:bodyPr>
          <a:lstStyle/>
          <a:p>
            <a:pPr algn="ctr">
              <a:buClr>
                <a:srgbClr val="800000"/>
              </a:buClr>
              <a:buSzPts val="6600"/>
            </a:pPr>
            <a:r>
              <a:rPr lang="en-US" sz="8800">
                <a:solidFill>
                  <a:srgbClr val="800000"/>
                </a:solidFill>
                <a:latin typeface="Calibri"/>
                <a:ea typeface="Calibri"/>
                <a:cs typeface="Calibri"/>
                <a:sym typeface="Calibri"/>
              </a:rPr>
              <a:t>Wrap-Up</a:t>
            </a:r>
            <a:endParaRPr sz="8800">
              <a:solidFill>
                <a:srgbClr val="800000"/>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58"/>
          <p:cNvSpPr txBox="1">
            <a:spLocks noGrp="1"/>
          </p:cNvSpPr>
          <p:nvPr>
            <p:ph type="title"/>
          </p:nvPr>
        </p:nvSpPr>
        <p:spPr>
          <a:xfrm>
            <a:off x="415600" y="-101593"/>
            <a:ext cx="11360800" cy="1356800"/>
          </a:xfrm>
          <a:prstGeom prst="rect">
            <a:avLst/>
          </a:prstGeom>
          <a:noFill/>
          <a:ln>
            <a:noFill/>
          </a:ln>
        </p:spPr>
        <p:txBody>
          <a:bodyPr spcFirstLastPara="1" wrap="square" lIns="91400" tIns="45700" rIns="91400" bIns="45700" anchor="ctr" anchorCtr="0">
            <a:noAutofit/>
          </a:bodyPr>
          <a:lstStyle/>
          <a:p>
            <a:pPr algn="ctr"/>
            <a:r>
              <a:rPr lang="en-US" sz="4800"/>
              <a:t>A Few Things to Remember </a:t>
            </a:r>
            <a:endParaRPr sz="4800"/>
          </a:p>
        </p:txBody>
      </p:sp>
      <p:sp>
        <p:nvSpPr>
          <p:cNvPr id="783" name="Google Shape;783;p58"/>
          <p:cNvSpPr txBox="1">
            <a:spLocks noGrp="1"/>
          </p:cNvSpPr>
          <p:nvPr>
            <p:ph type="body" idx="1"/>
          </p:nvPr>
        </p:nvSpPr>
        <p:spPr>
          <a:xfrm>
            <a:off x="415601" y="1689033"/>
            <a:ext cx="11360700" cy="4555200"/>
          </a:xfrm>
          <a:prstGeom prst="rect">
            <a:avLst/>
          </a:prstGeom>
          <a:noFill/>
          <a:ln>
            <a:noFill/>
          </a:ln>
        </p:spPr>
        <p:txBody>
          <a:bodyPr spcFirstLastPara="1" wrap="square" lIns="91400" tIns="45700" rIns="91400" bIns="45700" anchor="t" anchorCtr="0">
            <a:noAutofit/>
          </a:bodyPr>
          <a:lstStyle/>
          <a:p>
            <a:pPr marL="380990" indent="-380990">
              <a:lnSpc>
                <a:spcPct val="100000"/>
              </a:lnSpc>
              <a:buClr>
                <a:srgbClr val="000000"/>
              </a:buClr>
              <a:buFont typeface="Arial"/>
              <a:buChar char="•"/>
            </a:pPr>
            <a:r>
              <a:rPr lang="en-US">
                <a:solidFill>
                  <a:srgbClr val="000000"/>
                </a:solidFill>
              </a:rPr>
              <a:t>Don’t be afraid to ask naïve questions</a:t>
            </a:r>
            <a:endParaRPr sz="1600">
              <a:solidFill>
                <a:srgbClr val="000000"/>
              </a:solidFill>
            </a:endParaRPr>
          </a:p>
          <a:p>
            <a:pPr marL="380990" indent="-380990">
              <a:lnSpc>
                <a:spcPct val="100000"/>
              </a:lnSpc>
              <a:spcBef>
                <a:spcPts val="480"/>
              </a:spcBef>
              <a:buClr>
                <a:srgbClr val="000000"/>
              </a:buClr>
              <a:buFont typeface="Arial"/>
              <a:buChar char="•"/>
            </a:pPr>
            <a:r>
              <a:rPr lang="en-US">
                <a:solidFill>
                  <a:srgbClr val="000000"/>
                </a:solidFill>
              </a:rPr>
              <a:t>We need to make sure that we tackle these problems responsibly and ethically</a:t>
            </a:r>
            <a:endParaRPr>
              <a:solidFill>
                <a:srgbClr val="000000"/>
              </a:solidFill>
            </a:endParaRPr>
          </a:p>
          <a:p>
            <a:pPr marL="380990" indent="-380990">
              <a:lnSpc>
                <a:spcPct val="100000"/>
              </a:lnSpc>
              <a:spcBef>
                <a:spcPts val="480"/>
              </a:spcBef>
              <a:buClr>
                <a:srgbClr val="000000"/>
              </a:buClr>
              <a:buFont typeface="Arial"/>
              <a:buChar char="•"/>
            </a:pPr>
            <a:r>
              <a:rPr lang="en-US">
                <a:solidFill>
                  <a:srgbClr val="000000"/>
                </a:solidFill>
              </a:rPr>
              <a:t>Spend time discussing goals and metrics – don’t forget equity as a goal</a:t>
            </a:r>
            <a:endParaRPr sz="1600">
              <a:solidFill>
                <a:srgbClr val="000000"/>
              </a:solidFill>
            </a:endParaRPr>
          </a:p>
          <a:p>
            <a:pPr marL="380990" indent="-380990">
              <a:lnSpc>
                <a:spcPct val="100000"/>
              </a:lnSpc>
              <a:spcBef>
                <a:spcPts val="480"/>
              </a:spcBef>
              <a:buClr>
                <a:srgbClr val="000000"/>
              </a:buClr>
              <a:buFont typeface="Arial"/>
              <a:buChar char="•"/>
            </a:pPr>
            <a:r>
              <a:rPr lang="en-US">
                <a:solidFill>
                  <a:srgbClr val="000000"/>
                </a:solidFill>
              </a:rPr>
              <a:t>Understand what the current process or solution is</a:t>
            </a:r>
            <a:endParaRPr sz="1600">
              <a:solidFill>
                <a:srgbClr val="000000"/>
              </a:solidFill>
            </a:endParaRPr>
          </a:p>
          <a:p>
            <a:pPr marL="380990" indent="-380990">
              <a:lnSpc>
                <a:spcPct val="100000"/>
              </a:lnSpc>
              <a:spcBef>
                <a:spcPts val="480"/>
              </a:spcBef>
              <a:buClr>
                <a:srgbClr val="000000"/>
              </a:buClr>
              <a:buFont typeface="Arial"/>
              <a:buChar char="•"/>
            </a:pPr>
            <a:r>
              <a:rPr lang="en-US">
                <a:solidFill>
                  <a:srgbClr val="000000"/>
                </a:solidFill>
              </a:rPr>
              <a:t>Communication is critical – before, during, and after</a:t>
            </a:r>
            <a:endParaRPr sz="1600">
              <a:solidFill>
                <a:srgbClr val="000000"/>
              </a:solidFill>
            </a:endParaRPr>
          </a:p>
          <a:p>
            <a:pPr marL="380990" indent="-380990">
              <a:lnSpc>
                <a:spcPct val="100000"/>
              </a:lnSpc>
              <a:spcBef>
                <a:spcPts val="480"/>
              </a:spcBef>
              <a:buClr>
                <a:srgbClr val="000000"/>
              </a:buClr>
              <a:buFont typeface="Arial"/>
              <a:buChar char="•"/>
            </a:pPr>
            <a:r>
              <a:rPr lang="en-US">
                <a:solidFill>
                  <a:srgbClr val="000000"/>
                </a:solidFill>
              </a:rPr>
              <a:t>Data and technology does not solve problems, people do.</a:t>
            </a:r>
            <a:endParaRPr>
              <a:solidFill>
                <a:srgbClr val="000000"/>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g32cbaf05b3f_0_331"/>
          <p:cNvSpPr txBox="1">
            <a:spLocks noGrp="1"/>
          </p:cNvSpPr>
          <p:nvPr>
            <p:ph type="title"/>
          </p:nvPr>
        </p:nvSpPr>
        <p:spPr>
          <a:xfrm>
            <a:off x="415600" y="86563"/>
            <a:ext cx="11360800" cy="763600"/>
          </a:xfrm>
          <a:prstGeom prst="rect">
            <a:avLst/>
          </a:prstGeom>
          <a:noFill/>
          <a:ln>
            <a:noFill/>
          </a:ln>
        </p:spPr>
        <p:txBody>
          <a:bodyPr spcFirstLastPara="1" wrap="square" lIns="162533" tIns="162533" rIns="162533" bIns="162533" anchor="t" anchorCtr="0">
            <a:noAutofit/>
          </a:bodyPr>
          <a:lstStyle/>
          <a:p>
            <a:pPr algn="ctr"/>
            <a:r>
              <a:rPr lang="en-US"/>
              <a:t>Useful Resources</a:t>
            </a:r>
            <a:endParaRPr/>
          </a:p>
        </p:txBody>
      </p:sp>
      <p:sp>
        <p:nvSpPr>
          <p:cNvPr id="790" name="Google Shape;790;g32cbaf05b3f_0_331"/>
          <p:cNvSpPr txBox="1">
            <a:spLocks noGrp="1"/>
          </p:cNvSpPr>
          <p:nvPr>
            <p:ph type="body" idx="1"/>
          </p:nvPr>
        </p:nvSpPr>
        <p:spPr>
          <a:xfrm>
            <a:off x="415600" y="1536633"/>
            <a:ext cx="11360800" cy="4555200"/>
          </a:xfrm>
          <a:prstGeom prst="rect">
            <a:avLst/>
          </a:prstGeom>
          <a:noFill/>
          <a:ln>
            <a:noFill/>
          </a:ln>
        </p:spPr>
        <p:txBody>
          <a:bodyPr spcFirstLastPara="1" wrap="square" lIns="162533" tIns="162533" rIns="162533" bIns="162533" anchor="t" anchorCtr="0">
            <a:noAutofit/>
          </a:bodyPr>
          <a:lstStyle/>
          <a:p>
            <a:pPr marL="0" indent="0">
              <a:lnSpc>
                <a:spcPct val="100000"/>
              </a:lnSpc>
              <a:buNone/>
            </a:pPr>
            <a:r>
              <a:rPr lang="en-US"/>
              <a:t>Scoping guide: </a:t>
            </a:r>
            <a:r>
              <a:rPr lang="en-US" u="sng">
                <a:solidFill>
                  <a:schemeClr val="hlink"/>
                </a:solidFill>
                <a:hlinkClick r:id="rId3"/>
              </a:rPr>
              <a:t>https://datasciencepublicpolicy.org/our-work/tools-guides/data-science-project-scoping-guide/</a:t>
            </a:r>
            <a:r>
              <a:rPr lang="en-US"/>
              <a:t> </a:t>
            </a:r>
            <a:endParaRPr/>
          </a:p>
          <a:p>
            <a:pPr marL="0" indent="0">
              <a:lnSpc>
                <a:spcPct val="100000"/>
              </a:lnSpc>
              <a:buNone/>
            </a:pPr>
            <a:endParaRPr/>
          </a:p>
          <a:p>
            <a:pPr marL="0" indent="0">
              <a:lnSpc>
                <a:spcPct val="100000"/>
              </a:lnSpc>
              <a:buNone/>
            </a:pPr>
            <a:r>
              <a:rPr lang="en-US"/>
              <a:t>Scoping worksheet: </a:t>
            </a:r>
            <a:r>
              <a:rPr lang="en-US" u="sng">
                <a:solidFill>
                  <a:schemeClr val="hlink"/>
                </a:solidFill>
                <a:hlinkClick r:id="rId4"/>
              </a:rPr>
              <a:t>https://datasciencepublicpolicy.org/wp-content/uploads/2021/09/ProjectScopingWorksheetBlank.pdf</a:t>
            </a:r>
            <a:r>
              <a:rPr lang="en-US"/>
              <a:t> </a:t>
            </a:r>
            <a:endParaRPr/>
          </a:p>
          <a:p>
            <a:pPr marL="0" indent="0">
              <a:lnSpc>
                <a:spcPct val="100000"/>
              </a:lnSpc>
              <a:buNone/>
            </a:pPr>
            <a:endParaRPr/>
          </a:p>
          <a:p>
            <a:pPr marL="0" indent="0">
              <a:lnSpc>
                <a:spcPct val="100000"/>
              </a:lnSpc>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66">
          <a:extLst>
            <a:ext uri="{FF2B5EF4-FFF2-40B4-BE49-F238E27FC236}">
              <a16:creationId xmlns:a16="http://schemas.microsoft.com/office/drawing/2014/main" id="{E32C48C9-C9B4-AC7F-9DA8-A464201BBEAC}"/>
            </a:ext>
          </a:extLst>
        </p:cNvPr>
        <p:cNvGrpSpPr/>
        <p:nvPr/>
      </p:nvGrpSpPr>
      <p:grpSpPr>
        <a:xfrm>
          <a:off x="0" y="0"/>
          <a:ext cx="0" cy="0"/>
          <a:chOff x="0" y="0"/>
          <a:chExt cx="0" cy="0"/>
        </a:xfrm>
      </p:grpSpPr>
      <p:sp>
        <p:nvSpPr>
          <p:cNvPr id="267" name="Google Shape;267;g6dad9273e7_0_102">
            <a:extLst>
              <a:ext uri="{FF2B5EF4-FFF2-40B4-BE49-F238E27FC236}">
                <a16:creationId xmlns:a16="http://schemas.microsoft.com/office/drawing/2014/main" id="{45827C49-B8E3-5959-EE15-1933D244EDCF}"/>
              </a:ext>
            </a:extLst>
          </p:cNvPr>
          <p:cNvSpPr txBox="1">
            <a:spLocks noGrp="1"/>
          </p:cNvSpPr>
          <p:nvPr>
            <p:ph type="body" idx="1"/>
          </p:nvPr>
        </p:nvSpPr>
        <p:spPr>
          <a:xfrm>
            <a:off x="415600" y="1475664"/>
            <a:ext cx="11360700" cy="5060700"/>
          </a:xfrm>
          <a:prstGeom prst="rect">
            <a:avLst/>
          </a:prstGeom>
          <a:noFill/>
          <a:ln>
            <a:noFill/>
          </a:ln>
        </p:spPr>
        <p:txBody>
          <a:bodyPr spcFirstLastPara="1" wrap="square" lIns="91425" tIns="45700" rIns="91425" bIns="45700" anchor="t" anchorCtr="0">
            <a:noAutofit/>
          </a:bodyPr>
          <a:lstStyle/>
          <a:p>
            <a:pPr marL="0" lvl="0" indent="0" algn="l" rtl="0">
              <a:spcBef>
                <a:spcPts val="480"/>
              </a:spcBef>
              <a:spcAft>
                <a:spcPts val="0"/>
              </a:spcAft>
              <a:buClr>
                <a:srgbClr val="000000"/>
              </a:buClr>
              <a:buSzPts val="2400"/>
              <a:buNone/>
            </a:pPr>
            <a:br>
              <a:rPr lang="en-US" dirty="0"/>
            </a:br>
            <a:endParaRPr dirty="0"/>
          </a:p>
          <a:p>
            <a:pPr marL="609600" lvl="0" indent="-457200" algn="l" rtl="0">
              <a:spcBef>
                <a:spcPts val="480"/>
              </a:spcBef>
              <a:spcAft>
                <a:spcPts val="0"/>
              </a:spcAft>
              <a:buClr>
                <a:srgbClr val="000000"/>
              </a:buClr>
              <a:buSzPts val="2400"/>
              <a:buChar char="●"/>
            </a:pPr>
            <a:r>
              <a:rPr lang="en-US" dirty="0">
                <a:solidFill>
                  <a:srgbClr val="000000"/>
                </a:solidFill>
              </a:rPr>
              <a:t>Need help with tech setup?</a:t>
            </a:r>
            <a:endParaRPr dirty="0">
              <a:solidFill>
                <a:srgbClr val="000000"/>
              </a:solidFill>
            </a:endParaRPr>
          </a:p>
          <a:p>
            <a:pPr marL="1219200" lvl="1" indent="-425450" algn="l" rtl="0">
              <a:spcBef>
                <a:spcPts val="480"/>
              </a:spcBef>
              <a:spcAft>
                <a:spcPts val="0"/>
              </a:spcAft>
              <a:buClr>
                <a:srgbClr val="000000"/>
              </a:buClr>
              <a:buSzPts val="1900"/>
              <a:buChar char="○"/>
            </a:pPr>
            <a:r>
              <a:rPr lang="en-US" dirty="0">
                <a:solidFill>
                  <a:srgbClr val="000000"/>
                </a:solidFill>
              </a:rPr>
              <a:t>Ask on Slack and/or TA office hours</a:t>
            </a:r>
            <a:br>
              <a:rPr lang="en-US" dirty="0">
                <a:solidFill>
                  <a:srgbClr val="000000"/>
                </a:solidFill>
              </a:rPr>
            </a:br>
            <a:endParaRPr dirty="0">
              <a:solidFill>
                <a:srgbClr val="000000"/>
              </a:solidFill>
            </a:endParaRPr>
          </a:p>
          <a:p>
            <a:pPr marL="609600" lvl="0" indent="-457200" algn="l" rtl="0">
              <a:spcBef>
                <a:spcPts val="480"/>
              </a:spcBef>
              <a:spcAft>
                <a:spcPts val="0"/>
              </a:spcAft>
              <a:buClr>
                <a:srgbClr val="000000"/>
              </a:buClr>
              <a:buSzPts val="2400"/>
              <a:buChar char="●"/>
            </a:pPr>
            <a:r>
              <a:rPr lang="en-US" dirty="0">
                <a:solidFill>
                  <a:srgbClr val="000000"/>
                </a:solidFill>
              </a:rPr>
              <a:t>Next Tuesday</a:t>
            </a:r>
          </a:p>
          <a:p>
            <a:pPr marL="1066800" lvl="1" indent="-457200">
              <a:spcBef>
                <a:spcPts val="480"/>
              </a:spcBef>
              <a:buClr>
                <a:srgbClr val="000000"/>
              </a:buClr>
              <a:buSzPts val="2400"/>
              <a:buChar char="●"/>
            </a:pPr>
            <a:r>
              <a:rPr lang="en-US" dirty="0">
                <a:solidFill>
                  <a:srgbClr val="000000"/>
                </a:solidFill>
              </a:rPr>
              <a:t>Submit weekly review (assignment) before class (canvas)</a:t>
            </a:r>
          </a:p>
          <a:p>
            <a:pPr marL="1066800" lvl="1" indent="-457200">
              <a:spcBef>
                <a:spcPts val="480"/>
              </a:spcBef>
              <a:buClr>
                <a:srgbClr val="000000"/>
              </a:buClr>
              <a:buSzPts val="2400"/>
              <a:buChar char="●"/>
            </a:pPr>
            <a:r>
              <a:rPr lang="en-US" dirty="0">
                <a:solidFill>
                  <a:srgbClr val="000000"/>
                </a:solidFill>
              </a:rPr>
              <a:t>Required Reading:  Dengue Fever Paper (think about scoping here)</a:t>
            </a:r>
            <a:endParaRPr dirty="0">
              <a:solidFill>
                <a:srgbClr val="000000"/>
              </a:solidFill>
            </a:endParaRPr>
          </a:p>
        </p:txBody>
      </p:sp>
      <p:sp>
        <p:nvSpPr>
          <p:cNvPr id="268" name="Google Shape;268;g6dad9273e7_0_102">
            <a:extLst>
              <a:ext uri="{FF2B5EF4-FFF2-40B4-BE49-F238E27FC236}">
                <a16:creationId xmlns:a16="http://schemas.microsoft.com/office/drawing/2014/main" id="{CB9908B3-7D29-6E83-E9DE-8035754248F1}"/>
              </a:ext>
            </a:extLst>
          </p:cNvPr>
          <p:cNvSpPr txBox="1">
            <a:spLocks noGrp="1"/>
          </p:cNvSpPr>
          <p:nvPr>
            <p:ph type="title"/>
          </p:nvPr>
        </p:nvSpPr>
        <p:spPr>
          <a:xfrm>
            <a:off x="415600" y="6"/>
            <a:ext cx="11360700" cy="1356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800"/>
              <a:t>Reminders </a:t>
            </a:r>
            <a:endParaRPr sz="4800"/>
          </a:p>
        </p:txBody>
      </p:sp>
    </p:spTree>
    <p:extLst>
      <p:ext uri="{BB962C8B-B14F-4D97-AF65-F5344CB8AC3E}">
        <p14:creationId xmlns:p14="http://schemas.microsoft.com/office/powerpoint/2010/main" val="2472565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B9962-89EC-8D40-8286-7658BF3323C3}"/>
              </a:ext>
            </a:extLst>
          </p:cNvPr>
          <p:cNvSpPr>
            <a:spLocks noGrp="1"/>
          </p:cNvSpPr>
          <p:nvPr>
            <p:ph type="title"/>
          </p:nvPr>
        </p:nvSpPr>
        <p:spPr>
          <a:xfrm>
            <a:off x="415650" y="142680"/>
            <a:ext cx="11360700" cy="763500"/>
          </a:xfrm>
        </p:spPr>
        <p:txBody>
          <a:bodyPr/>
          <a:lstStyle/>
          <a:p>
            <a:r>
              <a:rPr lang="en-US" strike="sngStrike" dirty="0"/>
              <a:t>The goal of this project is to build a dashboard/model/map/…</a:t>
            </a:r>
          </a:p>
        </p:txBody>
      </p:sp>
      <p:sp>
        <p:nvSpPr>
          <p:cNvPr id="3" name="Text Placeholder 2">
            <a:extLst>
              <a:ext uri="{FF2B5EF4-FFF2-40B4-BE49-F238E27FC236}">
                <a16:creationId xmlns:a16="http://schemas.microsoft.com/office/drawing/2014/main" id="{E4EC3664-4965-A541-AFDA-9D2F2485ADF8}"/>
              </a:ext>
            </a:extLst>
          </p:cNvPr>
          <p:cNvSpPr>
            <a:spLocks noGrp="1"/>
          </p:cNvSpPr>
          <p:nvPr>
            <p:ph type="body" idx="1"/>
          </p:nvPr>
        </p:nvSpPr>
        <p:spPr>
          <a:xfrm>
            <a:off x="331517" y="1778370"/>
            <a:ext cx="11360700" cy="4555200"/>
          </a:xfrm>
        </p:spPr>
        <p:txBody>
          <a:bodyPr/>
          <a:lstStyle/>
          <a:p>
            <a:r>
              <a:rPr lang="en-US" sz="2800" dirty="0"/>
              <a:t>Doing some type of analysis may be the bulk of what you do during a project but </a:t>
            </a:r>
            <a:r>
              <a:rPr lang="en-US" sz="2800" b="1" dirty="0">
                <a:solidFill>
                  <a:srgbClr val="FF0000"/>
                </a:solidFill>
              </a:rPr>
              <a:t>the analysis should never be the goal of the project</a:t>
            </a:r>
            <a:r>
              <a:rPr lang="en-US" sz="2800" b="1" dirty="0"/>
              <a:t>.</a:t>
            </a:r>
          </a:p>
          <a:p>
            <a:endParaRPr lang="en-US" sz="2800" dirty="0"/>
          </a:p>
          <a:p>
            <a:endParaRPr lang="en-US" sz="2800" dirty="0"/>
          </a:p>
          <a:p>
            <a:r>
              <a:rPr lang="en-US" sz="2800" dirty="0"/>
              <a:t>A well-formulated/scoped project will have the analysis </a:t>
            </a:r>
            <a:r>
              <a:rPr lang="en-US" sz="2800" b="1" dirty="0">
                <a:solidFill>
                  <a:srgbClr val="FF0000"/>
                </a:solidFill>
              </a:rPr>
              <a:t>inform a follow-up action</a:t>
            </a:r>
            <a:r>
              <a:rPr lang="en-US" sz="2800" dirty="0"/>
              <a:t> and </a:t>
            </a:r>
            <a:r>
              <a:rPr lang="en-US" sz="2800" b="1" dirty="0">
                <a:solidFill>
                  <a:srgbClr val="FF0000"/>
                </a:solidFill>
              </a:rPr>
              <a:t>help achieve intended policy goals</a:t>
            </a:r>
          </a:p>
        </p:txBody>
      </p:sp>
    </p:spTree>
    <p:extLst>
      <p:ext uri="{BB962C8B-B14F-4D97-AF65-F5344CB8AC3E}">
        <p14:creationId xmlns:p14="http://schemas.microsoft.com/office/powerpoint/2010/main" val="41630545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pic>
        <p:nvPicPr>
          <p:cNvPr id="260" name="Google Shape;260;g6dad9273e7_0_69"/>
          <p:cNvPicPr preferRelativeResize="0"/>
          <p:nvPr/>
        </p:nvPicPr>
        <p:blipFill rotWithShape="1">
          <a:blip r:embed="rId3">
            <a:alphaModFix/>
          </a:blip>
          <a:srcRect/>
          <a:stretch/>
        </p:blipFill>
        <p:spPr>
          <a:xfrm>
            <a:off x="0" y="1399875"/>
            <a:ext cx="12192000" cy="5458200"/>
          </a:xfrm>
          <a:prstGeom prst="rect">
            <a:avLst/>
          </a:prstGeom>
          <a:noFill/>
          <a:ln>
            <a:noFill/>
          </a:ln>
        </p:spPr>
      </p:pic>
      <p:sp>
        <p:nvSpPr>
          <p:cNvPr id="261" name="Google Shape;261;g6dad9273e7_0_69"/>
          <p:cNvSpPr txBox="1"/>
          <p:nvPr/>
        </p:nvSpPr>
        <p:spPr>
          <a:xfrm>
            <a:off x="1872775" y="2826732"/>
            <a:ext cx="8463600" cy="2898600"/>
          </a:xfrm>
          <a:prstGeom prst="rect">
            <a:avLst/>
          </a:prstGeom>
          <a:solidFill>
            <a:srgbClr val="FFFFFF"/>
          </a:solidFill>
          <a:ln>
            <a:noFill/>
          </a:ln>
        </p:spPr>
        <p:txBody>
          <a:bodyPr spcFirstLastPara="1" wrap="square" lIns="121900" tIns="121900" rIns="121900" bIns="121900" anchor="ctr" anchorCtr="0">
            <a:noAutofit/>
          </a:bodyPr>
          <a:lstStyle/>
          <a:p>
            <a:pPr marL="0" marR="0" lvl="0" indent="0" algn="ctr" rtl="0">
              <a:lnSpc>
                <a:spcPct val="115000"/>
              </a:lnSpc>
              <a:spcBef>
                <a:spcPts val="0"/>
              </a:spcBef>
              <a:spcAft>
                <a:spcPts val="0"/>
              </a:spcAft>
              <a:buClr>
                <a:schemeClr val="dk1"/>
              </a:buClr>
              <a:buFont typeface="Arial"/>
              <a:buNone/>
            </a:pPr>
            <a:r>
              <a:rPr lang="en-US" sz="4300">
                <a:solidFill>
                  <a:schemeClr val="dk1"/>
                </a:solidFill>
                <a:latin typeface="Arial"/>
                <a:ea typeface="Arial"/>
                <a:cs typeface="Arial"/>
                <a:sym typeface="Arial"/>
              </a:rPr>
              <a:t>240,000 main breaks/yr in US</a:t>
            </a:r>
            <a:endParaRPr sz="4300">
              <a:solidFill>
                <a:schemeClr val="dk1"/>
              </a:solidFill>
              <a:latin typeface="Arial"/>
              <a:ea typeface="Arial"/>
              <a:cs typeface="Arial"/>
              <a:sym typeface="Arial"/>
            </a:endParaRPr>
          </a:p>
          <a:p>
            <a:pPr marL="0" marR="0" lvl="0" indent="0" algn="ctr" rtl="0">
              <a:lnSpc>
                <a:spcPct val="115000"/>
              </a:lnSpc>
              <a:spcBef>
                <a:spcPts val="0"/>
              </a:spcBef>
              <a:spcAft>
                <a:spcPts val="0"/>
              </a:spcAft>
              <a:buClr>
                <a:schemeClr val="dk1"/>
              </a:buClr>
              <a:buFont typeface="Arial"/>
              <a:buNone/>
            </a:pPr>
            <a:r>
              <a:rPr lang="en-US" sz="4300">
                <a:solidFill>
                  <a:schemeClr val="dk1"/>
                </a:solidFill>
                <a:latin typeface="Arial"/>
                <a:ea typeface="Arial"/>
                <a:cs typeface="Arial"/>
                <a:sym typeface="Arial"/>
              </a:rPr>
              <a:t>$13 billion in 2010 to repair</a:t>
            </a:r>
            <a:endParaRPr sz="1900"/>
          </a:p>
          <a:p>
            <a:pPr marL="0" marR="0" lvl="0" indent="0" algn="ctr" rtl="0">
              <a:lnSpc>
                <a:spcPct val="115000"/>
              </a:lnSpc>
              <a:spcBef>
                <a:spcPts val="0"/>
              </a:spcBef>
              <a:spcAft>
                <a:spcPts val="0"/>
              </a:spcAft>
              <a:buClr>
                <a:schemeClr val="dk1"/>
              </a:buClr>
              <a:buFont typeface="Arial"/>
              <a:buNone/>
            </a:pPr>
            <a:r>
              <a:rPr lang="en-US" sz="4300">
                <a:solidFill>
                  <a:schemeClr val="dk1"/>
                </a:solidFill>
                <a:latin typeface="Arial"/>
                <a:ea typeface="Arial"/>
                <a:cs typeface="Arial"/>
                <a:sym typeface="Arial"/>
              </a:rPr>
              <a:t>Expected $30 billion by 2040</a:t>
            </a:r>
            <a:endParaRPr sz="1900"/>
          </a:p>
          <a:p>
            <a:pPr marL="0" marR="0" lvl="0" indent="0" algn="ctr" rtl="0">
              <a:lnSpc>
                <a:spcPct val="115000"/>
              </a:lnSpc>
              <a:spcBef>
                <a:spcPts val="0"/>
              </a:spcBef>
              <a:spcAft>
                <a:spcPts val="0"/>
              </a:spcAft>
              <a:buClr>
                <a:schemeClr val="dk1"/>
              </a:buClr>
              <a:buFont typeface="Arial"/>
              <a:buNone/>
            </a:pPr>
            <a:r>
              <a:rPr lang="en-US" sz="4300">
                <a:solidFill>
                  <a:schemeClr val="dk1"/>
                </a:solidFill>
                <a:latin typeface="Arial"/>
                <a:ea typeface="Arial"/>
                <a:cs typeface="Arial"/>
                <a:sym typeface="Arial"/>
              </a:rPr>
              <a:t>180 breaks/yr in Syracuse, NY</a:t>
            </a:r>
            <a:endParaRPr sz="1900"/>
          </a:p>
        </p:txBody>
      </p:sp>
      <p:sp>
        <p:nvSpPr>
          <p:cNvPr id="262" name="Google Shape;262;g6dad9273e7_0_69"/>
          <p:cNvSpPr txBox="1">
            <a:spLocks noGrp="1"/>
          </p:cNvSpPr>
          <p:nvPr>
            <p:ph type="title"/>
          </p:nvPr>
        </p:nvSpPr>
        <p:spPr>
          <a:xfrm>
            <a:off x="415600" y="6"/>
            <a:ext cx="11360700" cy="1356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800">
                <a:solidFill>
                  <a:srgbClr val="FFFFFF"/>
                </a:solidFill>
              </a:rPr>
              <a:t>Case Study</a:t>
            </a:r>
            <a:endParaRPr sz="4800">
              <a:solidFill>
                <a:srgbClr val="FFFFFF"/>
              </a:solidFill>
            </a:endParaRPr>
          </a:p>
        </p:txBody>
      </p:sp>
    </p:spTree>
    <p:extLst>
      <p:ext uri="{BB962C8B-B14F-4D97-AF65-F5344CB8AC3E}">
        <p14:creationId xmlns:p14="http://schemas.microsoft.com/office/powerpoint/2010/main" val="3334182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pic>
        <p:nvPicPr>
          <p:cNvPr id="260" name="Google Shape;260;g6dad9273e7_0_69"/>
          <p:cNvPicPr preferRelativeResize="0"/>
          <p:nvPr/>
        </p:nvPicPr>
        <p:blipFill rotWithShape="1">
          <a:blip r:embed="rId3">
            <a:alphaModFix/>
          </a:blip>
          <a:srcRect/>
          <a:stretch/>
        </p:blipFill>
        <p:spPr>
          <a:xfrm>
            <a:off x="0" y="1399875"/>
            <a:ext cx="12192000" cy="5458200"/>
          </a:xfrm>
          <a:prstGeom prst="rect">
            <a:avLst/>
          </a:prstGeom>
          <a:noFill/>
          <a:ln>
            <a:noFill/>
          </a:ln>
        </p:spPr>
      </p:pic>
      <p:sp>
        <p:nvSpPr>
          <p:cNvPr id="261" name="Google Shape;261;g6dad9273e7_0_69"/>
          <p:cNvSpPr txBox="1"/>
          <p:nvPr/>
        </p:nvSpPr>
        <p:spPr>
          <a:xfrm>
            <a:off x="1872775" y="2826732"/>
            <a:ext cx="8463600" cy="3076228"/>
          </a:xfrm>
          <a:prstGeom prst="rect">
            <a:avLst/>
          </a:prstGeom>
          <a:solidFill>
            <a:srgbClr val="FFFFFF"/>
          </a:solidFill>
          <a:ln>
            <a:noFill/>
          </a:ln>
        </p:spPr>
        <p:txBody>
          <a:bodyPr spcFirstLastPara="1" wrap="square" lIns="121900" tIns="121900" rIns="121900" bIns="121900" anchor="ctr" anchorCtr="0">
            <a:noAutofit/>
          </a:bodyPr>
          <a:lstStyle/>
          <a:p>
            <a:pPr marL="0" marR="0" lvl="0" indent="0" algn="ctr" rtl="0">
              <a:lnSpc>
                <a:spcPct val="115000"/>
              </a:lnSpc>
              <a:spcBef>
                <a:spcPts val="0"/>
              </a:spcBef>
              <a:spcAft>
                <a:spcPts val="0"/>
              </a:spcAft>
              <a:buClr>
                <a:schemeClr val="dk1"/>
              </a:buClr>
              <a:buFont typeface="Arial"/>
              <a:buNone/>
            </a:pPr>
            <a:r>
              <a:rPr lang="en-US" sz="3600" b="0" i="0" dirty="0">
                <a:effectLst/>
                <a:latin typeface="Roboto" panose="02000000000000000000" pitchFamily="2" charset="0"/>
              </a:rPr>
              <a:t>Describe in one sentence the goal of the </a:t>
            </a:r>
          </a:p>
          <a:p>
            <a:pPr marL="0" marR="0" lvl="0" indent="0" algn="ctr" rtl="0">
              <a:lnSpc>
                <a:spcPct val="115000"/>
              </a:lnSpc>
              <a:spcBef>
                <a:spcPts val="0"/>
              </a:spcBef>
              <a:spcAft>
                <a:spcPts val="0"/>
              </a:spcAft>
              <a:buClr>
                <a:schemeClr val="dk1"/>
              </a:buClr>
              <a:buFont typeface="Arial"/>
              <a:buNone/>
            </a:pPr>
            <a:r>
              <a:rPr lang="en-US" sz="3600" b="0" i="0" dirty="0">
                <a:effectLst/>
                <a:latin typeface="Roboto" panose="02000000000000000000" pitchFamily="2" charset="0"/>
              </a:rPr>
              <a:t>case study we read for today's class</a:t>
            </a:r>
          </a:p>
          <a:p>
            <a:pPr marL="0" marR="0" lvl="0" indent="0" algn="ctr" rtl="0">
              <a:lnSpc>
                <a:spcPct val="115000"/>
              </a:lnSpc>
              <a:spcBef>
                <a:spcPts val="0"/>
              </a:spcBef>
              <a:spcAft>
                <a:spcPts val="0"/>
              </a:spcAft>
              <a:buClr>
                <a:schemeClr val="dk1"/>
              </a:buClr>
              <a:buFont typeface="Arial"/>
              <a:buNone/>
            </a:pPr>
            <a:endParaRPr lang="en-US" sz="3600" b="0" i="0" dirty="0">
              <a:effectLst/>
              <a:latin typeface="Roboto" panose="02000000000000000000" pitchFamily="2" charset="0"/>
            </a:endParaRPr>
          </a:p>
          <a:p>
            <a:pPr marL="0" marR="0" lvl="0" indent="0" algn="ctr" rtl="0">
              <a:lnSpc>
                <a:spcPct val="115000"/>
              </a:lnSpc>
              <a:spcBef>
                <a:spcPts val="0"/>
              </a:spcBef>
              <a:spcAft>
                <a:spcPts val="0"/>
              </a:spcAft>
              <a:buClr>
                <a:schemeClr val="dk1"/>
              </a:buClr>
              <a:buFont typeface="Arial"/>
              <a:buNone/>
            </a:pPr>
            <a:endParaRPr lang="en-US" sz="3600" dirty="0">
              <a:latin typeface="Roboto" panose="02000000000000000000" pitchFamily="2" charset="0"/>
            </a:endParaRPr>
          </a:p>
        </p:txBody>
      </p:sp>
      <p:sp>
        <p:nvSpPr>
          <p:cNvPr id="262" name="Google Shape;262;g6dad9273e7_0_69"/>
          <p:cNvSpPr txBox="1">
            <a:spLocks noGrp="1"/>
          </p:cNvSpPr>
          <p:nvPr>
            <p:ph type="title"/>
          </p:nvPr>
        </p:nvSpPr>
        <p:spPr>
          <a:xfrm>
            <a:off x="415600" y="6"/>
            <a:ext cx="11360700" cy="1356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800" dirty="0">
                <a:solidFill>
                  <a:srgbClr val="FFFFFF"/>
                </a:solidFill>
              </a:rPr>
              <a:t>Case Study: Discussion Question</a:t>
            </a:r>
            <a:endParaRPr sz="4800" dirty="0">
              <a:solidFill>
                <a:srgbClr val="FFFFFF"/>
              </a:solidFill>
            </a:endParaRPr>
          </a:p>
        </p:txBody>
      </p:sp>
      <p:pic>
        <p:nvPicPr>
          <p:cNvPr id="4" name="Picture 3">
            <a:extLst>
              <a:ext uri="{FF2B5EF4-FFF2-40B4-BE49-F238E27FC236}">
                <a16:creationId xmlns:a16="http://schemas.microsoft.com/office/drawing/2014/main" id="{CF08E14A-CA20-09E3-42B1-41EC05CA19D6}"/>
              </a:ext>
            </a:extLst>
          </p:cNvPr>
          <p:cNvPicPr>
            <a:picLocks noChangeAspect="1"/>
          </p:cNvPicPr>
          <p:nvPr/>
        </p:nvPicPr>
        <p:blipFill>
          <a:blip r:embed="rId4"/>
          <a:stretch>
            <a:fillRect/>
          </a:stretch>
        </p:blipFill>
        <p:spPr>
          <a:xfrm>
            <a:off x="3497580" y="4370466"/>
            <a:ext cx="1440180" cy="1452282"/>
          </a:xfrm>
          <a:prstGeom prst="rect">
            <a:avLst/>
          </a:prstGeom>
        </p:spPr>
      </p:pic>
      <p:pic>
        <p:nvPicPr>
          <p:cNvPr id="7" name="Picture 6">
            <a:extLst>
              <a:ext uri="{FF2B5EF4-FFF2-40B4-BE49-F238E27FC236}">
                <a16:creationId xmlns:a16="http://schemas.microsoft.com/office/drawing/2014/main" id="{6110542F-27CC-2FF4-29DF-D83181106D75}"/>
              </a:ext>
            </a:extLst>
          </p:cNvPr>
          <p:cNvPicPr>
            <a:picLocks noChangeAspect="1"/>
          </p:cNvPicPr>
          <p:nvPr/>
        </p:nvPicPr>
        <p:blipFill>
          <a:blip r:embed="rId5"/>
          <a:stretch>
            <a:fillRect/>
          </a:stretch>
        </p:blipFill>
        <p:spPr>
          <a:xfrm>
            <a:off x="5919470" y="4596227"/>
            <a:ext cx="2053030" cy="100076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grpSp>
        <p:nvGrpSpPr>
          <p:cNvPr id="123" name="Google Shape;123;g32c80c7d9a2_0_399"/>
          <p:cNvGrpSpPr/>
          <p:nvPr/>
        </p:nvGrpSpPr>
        <p:grpSpPr>
          <a:xfrm>
            <a:off x="388651" y="1585500"/>
            <a:ext cx="11311900" cy="3983800"/>
            <a:chOff x="291488" y="1189125"/>
            <a:chExt cx="8483925" cy="2987850"/>
          </a:xfrm>
        </p:grpSpPr>
        <p:sp>
          <p:nvSpPr>
            <p:cNvPr id="124" name="Google Shape;124;g32c80c7d9a2_0_399"/>
            <p:cNvSpPr/>
            <p:nvPr/>
          </p:nvSpPr>
          <p:spPr>
            <a:xfrm>
              <a:off x="2415075" y="1421775"/>
              <a:ext cx="4647000" cy="2755200"/>
            </a:xfrm>
            <a:prstGeom prst="roundRect">
              <a:avLst>
                <a:gd name="adj" fmla="val 4709"/>
              </a:avLst>
            </a:prstGeom>
            <a:noFill/>
            <a:ln w="9525" cap="flat" cmpd="sng">
              <a:solidFill>
                <a:srgbClr val="073763"/>
              </a:solidFill>
              <a:prstDash val="solid"/>
              <a:round/>
              <a:headEnd type="none" w="sm" len="sm"/>
              <a:tailEnd type="none" w="sm" len="sm"/>
            </a:ln>
          </p:spPr>
          <p:txBody>
            <a:bodyPr spcFirstLastPara="1" wrap="square" lIns="91433" tIns="91433" rIns="91433" bIns="91433" anchor="ctr" anchorCtr="0">
              <a:noAutofit/>
            </a:bodyPr>
            <a:lstStyle/>
            <a:p>
              <a:pPr algn="ctr">
                <a:buSzPts val="1000"/>
              </a:pPr>
              <a:endParaRPr sz="1333"/>
            </a:p>
          </p:txBody>
        </p:sp>
        <p:sp>
          <p:nvSpPr>
            <p:cNvPr id="125" name="Google Shape;125;g32c80c7d9a2_0_399"/>
            <p:cNvSpPr/>
            <p:nvPr/>
          </p:nvSpPr>
          <p:spPr>
            <a:xfrm>
              <a:off x="3715369" y="2410350"/>
              <a:ext cx="1864500" cy="954600"/>
            </a:xfrm>
            <a:prstGeom prst="roundRect">
              <a:avLst>
                <a:gd name="adj" fmla="val 16667"/>
              </a:avLst>
            </a:prstGeom>
            <a:solidFill>
              <a:srgbClr val="E69138">
                <a:alpha val="9411"/>
              </a:srgbClr>
            </a:solidFill>
            <a:ln w="9525" cap="flat" cmpd="sng">
              <a:solidFill>
                <a:srgbClr val="7F6000"/>
              </a:solidFill>
              <a:prstDash val="dot"/>
              <a:round/>
              <a:headEnd type="none" w="sm" len="sm"/>
              <a:tailEnd type="none" w="sm" len="sm"/>
            </a:ln>
          </p:spPr>
          <p:txBody>
            <a:bodyPr spcFirstLastPara="1" wrap="square" lIns="91433" tIns="91433" rIns="91433" bIns="91433" anchor="ctr" anchorCtr="0">
              <a:noAutofit/>
            </a:bodyPr>
            <a:lstStyle/>
            <a:p>
              <a:pPr algn="ctr">
                <a:buSzPts val="1400"/>
              </a:pPr>
              <a:r>
                <a:rPr lang="en-US" sz="1867" b="1"/>
                <a:t>Ethical </a:t>
              </a:r>
              <a:endParaRPr sz="1867" b="1"/>
            </a:p>
            <a:p>
              <a:pPr algn="ctr">
                <a:buSzPts val="1400"/>
              </a:pPr>
              <a:r>
                <a:rPr lang="en-US" sz="1867" b="1"/>
                <a:t>considerations</a:t>
              </a:r>
              <a:endParaRPr sz="1867" b="1"/>
            </a:p>
          </p:txBody>
        </p:sp>
        <p:sp>
          <p:nvSpPr>
            <p:cNvPr id="126" name="Google Shape;126;g32c80c7d9a2_0_399"/>
            <p:cNvSpPr txBox="1"/>
            <p:nvPr/>
          </p:nvSpPr>
          <p:spPr>
            <a:xfrm>
              <a:off x="2665294" y="1189125"/>
              <a:ext cx="1753500" cy="400148"/>
            </a:xfrm>
            <a:prstGeom prst="rect">
              <a:avLst/>
            </a:prstGeom>
            <a:solidFill>
              <a:schemeClr val="lt1"/>
            </a:solidFill>
            <a:ln>
              <a:noFill/>
            </a:ln>
          </p:spPr>
          <p:txBody>
            <a:bodyPr spcFirstLastPara="1" wrap="square" lIns="91433" tIns="91433" rIns="91433" bIns="91433" anchor="t" anchorCtr="0">
              <a:spAutoFit/>
            </a:bodyPr>
            <a:lstStyle/>
            <a:p>
              <a:pPr algn="ctr">
                <a:buSzPts val="1700"/>
              </a:pPr>
              <a:r>
                <a:rPr lang="en-US" sz="2267" b="1">
                  <a:solidFill>
                    <a:schemeClr val="dk1"/>
                  </a:solidFill>
                  <a:latin typeface="Lato"/>
                  <a:ea typeface="Lato"/>
                  <a:cs typeface="Lato"/>
                  <a:sym typeface="Lato"/>
                </a:rPr>
                <a:t>Scoping Process</a:t>
              </a:r>
              <a:endParaRPr sz="2267" b="1">
                <a:solidFill>
                  <a:schemeClr val="dk1"/>
                </a:solidFill>
                <a:latin typeface="Lato"/>
                <a:ea typeface="Lato"/>
                <a:cs typeface="Lato"/>
                <a:sym typeface="Lato"/>
              </a:endParaRPr>
            </a:p>
          </p:txBody>
        </p:sp>
        <p:sp>
          <p:nvSpPr>
            <p:cNvPr id="127" name="Google Shape;127;g32c80c7d9a2_0_399"/>
            <p:cNvSpPr/>
            <p:nvPr/>
          </p:nvSpPr>
          <p:spPr>
            <a:xfrm>
              <a:off x="2650369" y="2531269"/>
              <a:ext cx="1344600" cy="636000"/>
            </a:xfrm>
            <a:prstGeom prst="roundRect">
              <a:avLst>
                <a:gd name="adj" fmla="val 16667"/>
              </a:avLst>
            </a:prstGeom>
            <a:solidFill>
              <a:srgbClr val="4187E4">
                <a:alpha val="9019"/>
              </a:srgbClr>
            </a:solidFill>
            <a:ln>
              <a:noFill/>
            </a:ln>
          </p:spPr>
          <p:txBody>
            <a:bodyPr spcFirstLastPara="1" wrap="square" lIns="91433" tIns="91433" rIns="91433" bIns="91433" anchor="ctr" anchorCtr="0">
              <a:noAutofit/>
            </a:bodyPr>
            <a:lstStyle/>
            <a:p>
              <a:pPr algn="ctr">
                <a:buSzPts val="1400"/>
              </a:pPr>
              <a:r>
                <a:rPr lang="en-US" sz="1867" b="1">
                  <a:solidFill>
                    <a:srgbClr val="073763"/>
                  </a:solidFill>
                </a:rPr>
                <a:t>Goals</a:t>
              </a:r>
              <a:r>
                <a:rPr lang="en-US" sz="1333"/>
                <a:t> </a:t>
              </a:r>
              <a:endParaRPr sz="1333"/>
            </a:p>
            <a:p>
              <a:pPr algn="ctr">
                <a:buSzPts val="1000"/>
              </a:pPr>
              <a:r>
                <a:rPr lang="en-US" sz="1333"/>
                <a:t>of the project</a:t>
              </a:r>
              <a:endParaRPr sz="1333"/>
            </a:p>
          </p:txBody>
        </p:sp>
        <p:sp>
          <p:nvSpPr>
            <p:cNvPr id="128" name="Google Shape;128;g32c80c7d9a2_0_399"/>
            <p:cNvSpPr/>
            <p:nvPr/>
          </p:nvSpPr>
          <p:spPr>
            <a:xfrm>
              <a:off x="3994969" y="1821525"/>
              <a:ext cx="1289400" cy="722100"/>
            </a:xfrm>
            <a:prstGeom prst="roundRect">
              <a:avLst>
                <a:gd name="adj" fmla="val 16667"/>
              </a:avLst>
            </a:prstGeom>
            <a:solidFill>
              <a:srgbClr val="4187E4">
                <a:alpha val="9019"/>
              </a:srgbClr>
            </a:solidFill>
            <a:ln>
              <a:noFill/>
            </a:ln>
          </p:spPr>
          <p:txBody>
            <a:bodyPr spcFirstLastPara="1" wrap="square" lIns="91433" tIns="91433" rIns="91433" bIns="91433" anchor="ctr" anchorCtr="0">
              <a:noAutofit/>
            </a:bodyPr>
            <a:lstStyle/>
            <a:p>
              <a:pPr algn="ctr">
                <a:buSzPts val="1400"/>
              </a:pPr>
              <a:r>
                <a:rPr lang="en-US" sz="1867" b="1">
                  <a:solidFill>
                    <a:srgbClr val="073763"/>
                  </a:solidFill>
                </a:rPr>
                <a:t>Actions</a:t>
              </a:r>
              <a:r>
                <a:rPr lang="en-US" sz="1333">
                  <a:solidFill>
                    <a:srgbClr val="073763"/>
                  </a:solidFill>
                </a:rPr>
                <a:t> </a:t>
              </a:r>
              <a:endParaRPr sz="1333">
                <a:solidFill>
                  <a:srgbClr val="073763"/>
                </a:solidFill>
              </a:endParaRPr>
            </a:p>
            <a:p>
              <a:pPr algn="ctr">
                <a:buSzPts val="1000"/>
              </a:pPr>
              <a:r>
                <a:rPr lang="en-US" sz="1333"/>
                <a:t>to achieve goals</a:t>
              </a:r>
              <a:endParaRPr sz="1333"/>
            </a:p>
          </p:txBody>
        </p:sp>
        <p:sp>
          <p:nvSpPr>
            <p:cNvPr id="129" name="Google Shape;129;g32c80c7d9a2_0_399"/>
            <p:cNvSpPr/>
            <p:nvPr/>
          </p:nvSpPr>
          <p:spPr>
            <a:xfrm>
              <a:off x="5328844" y="2514394"/>
              <a:ext cx="1454700" cy="669600"/>
            </a:xfrm>
            <a:prstGeom prst="roundRect">
              <a:avLst>
                <a:gd name="adj" fmla="val 16667"/>
              </a:avLst>
            </a:prstGeom>
            <a:solidFill>
              <a:srgbClr val="4187E4">
                <a:alpha val="9019"/>
              </a:srgbClr>
            </a:solidFill>
            <a:ln>
              <a:noFill/>
            </a:ln>
          </p:spPr>
          <p:txBody>
            <a:bodyPr spcFirstLastPara="1" wrap="square" lIns="91433" tIns="91433" rIns="91433" bIns="91433" anchor="ctr" anchorCtr="0">
              <a:noAutofit/>
            </a:bodyPr>
            <a:lstStyle/>
            <a:p>
              <a:pPr algn="ctr">
                <a:buSzPts val="1400"/>
              </a:pPr>
              <a:r>
                <a:rPr lang="en-US" sz="1867" b="1">
                  <a:solidFill>
                    <a:srgbClr val="0C343D"/>
                  </a:solidFill>
                </a:rPr>
                <a:t>Analyses</a:t>
              </a:r>
              <a:r>
                <a:rPr lang="en-US" sz="1333"/>
                <a:t> </a:t>
              </a:r>
              <a:endParaRPr sz="1333"/>
            </a:p>
            <a:p>
              <a:pPr algn="ctr">
                <a:buSzPts val="900"/>
              </a:pPr>
              <a:r>
                <a:rPr lang="en-US" sz="1200"/>
                <a:t>to inform actions</a:t>
              </a:r>
              <a:endParaRPr sz="1200"/>
            </a:p>
          </p:txBody>
        </p:sp>
        <p:sp>
          <p:nvSpPr>
            <p:cNvPr id="130" name="Google Shape;130;g32c80c7d9a2_0_399"/>
            <p:cNvSpPr/>
            <p:nvPr/>
          </p:nvSpPr>
          <p:spPr>
            <a:xfrm>
              <a:off x="4039594" y="3224944"/>
              <a:ext cx="1289400" cy="722100"/>
            </a:xfrm>
            <a:prstGeom prst="roundRect">
              <a:avLst>
                <a:gd name="adj" fmla="val 16667"/>
              </a:avLst>
            </a:prstGeom>
            <a:solidFill>
              <a:srgbClr val="4187E4">
                <a:alpha val="9019"/>
              </a:srgbClr>
            </a:solidFill>
            <a:ln>
              <a:noFill/>
            </a:ln>
          </p:spPr>
          <p:txBody>
            <a:bodyPr spcFirstLastPara="1" wrap="square" lIns="91433" tIns="91433" rIns="91433" bIns="91433" anchor="ctr" anchorCtr="0">
              <a:noAutofit/>
            </a:bodyPr>
            <a:lstStyle/>
            <a:p>
              <a:pPr algn="ctr">
                <a:buSzPts val="1400"/>
              </a:pPr>
              <a:r>
                <a:rPr lang="en-US" sz="1867" b="1">
                  <a:solidFill>
                    <a:srgbClr val="073763"/>
                  </a:solidFill>
                </a:rPr>
                <a:t>Data</a:t>
              </a:r>
              <a:r>
                <a:rPr lang="en-US" sz="1333"/>
                <a:t> </a:t>
              </a:r>
              <a:endParaRPr sz="1333"/>
            </a:p>
            <a:p>
              <a:pPr algn="ctr">
                <a:buSzPts val="900"/>
              </a:pPr>
              <a:r>
                <a:rPr lang="en-US" sz="1200"/>
                <a:t>for Analyses</a:t>
              </a:r>
              <a:endParaRPr sz="1200"/>
            </a:p>
          </p:txBody>
        </p:sp>
        <p:sp>
          <p:nvSpPr>
            <p:cNvPr id="131" name="Google Shape;131;g32c80c7d9a2_0_399"/>
            <p:cNvSpPr/>
            <p:nvPr/>
          </p:nvSpPr>
          <p:spPr>
            <a:xfrm>
              <a:off x="1873219" y="2589675"/>
              <a:ext cx="459900" cy="279300"/>
            </a:xfrm>
            <a:prstGeom prst="rightArrow">
              <a:avLst>
                <a:gd name="adj1" fmla="val 50000"/>
                <a:gd name="adj2" fmla="val 50000"/>
              </a:avLst>
            </a:prstGeom>
            <a:solidFill>
              <a:srgbClr val="434343"/>
            </a:solidFill>
            <a:ln>
              <a:noFill/>
            </a:ln>
          </p:spPr>
          <p:txBody>
            <a:bodyPr spcFirstLastPara="1" wrap="square" lIns="91433" tIns="91433" rIns="91433" bIns="91433" anchor="ctr" anchorCtr="0">
              <a:noAutofit/>
            </a:bodyPr>
            <a:lstStyle/>
            <a:p>
              <a:pPr algn="ctr">
                <a:buSzPts val="1000"/>
              </a:pPr>
              <a:endParaRPr sz="1333"/>
            </a:p>
          </p:txBody>
        </p:sp>
        <p:sp>
          <p:nvSpPr>
            <p:cNvPr id="132" name="Google Shape;132;g32c80c7d9a2_0_399"/>
            <p:cNvSpPr/>
            <p:nvPr/>
          </p:nvSpPr>
          <p:spPr>
            <a:xfrm rot="5400000">
              <a:off x="5662594" y="1866225"/>
              <a:ext cx="341400" cy="632700"/>
            </a:xfrm>
            <a:prstGeom prst="bentArrow">
              <a:avLst>
                <a:gd name="adj1" fmla="val 18100"/>
                <a:gd name="adj2" fmla="val 26404"/>
                <a:gd name="adj3" fmla="val 25000"/>
                <a:gd name="adj4" fmla="val 43750"/>
              </a:avLst>
            </a:prstGeom>
            <a:solidFill>
              <a:srgbClr val="434343"/>
            </a:solidFill>
            <a:ln>
              <a:noFill/>
            </a:ln>
          </p:spPr>
          <p:txBody>
            <a:bodyPr spcFirstLastPara="1" wrap="square" lIns="91433" tIns="91433" rIns="91433" bIns="91433" anchor="ctr" anchorCtr="0">
              <a:noAutofit/>
            </a:bodyPr>
            <a:lstStyle/>
            <a:p>
              <a:pPr algn="ctr">
                <a:buSzPts val="1000"/>
              </a:pPr>
              <a:endParaRPr sz="1333"/>
            </a:p>
          </p:txBody>
        </p:sp>
        <p:sp>
          <p:nvSpPr>
            <p:cNvPr id="133" name="Google Shape;133;g32c80c7d9a2_0_399"/>
            <p:cNvSpPr/>
            <p:nvPr/>
          </p:nvSpPr>
          <p:spPr>
            <a:xfrm>
              <a:off x="3185419" y="1949100"/>
              <a:ext cx="542400" cy="341400"/>
            </a:xfrm>
            <a:prstGeom prst="bentArrow">
              <a:avLst>
                <a:gd name="adj1" fmla="val 18100"/>
                <a:gd name="adj2" fmla="val 26404"/>
                <a:gd name="adj3" fmla="val 25000"/>
                <a:gd name="adj4" fmla="val 43750"/>
              </a:avLst>
            </a:prstGeom>
            <a:solidFill>
              <a:srgbClr val="434343"/>
            </a:solidFill>
            <a:ln>
              <a:noFill/>
            </a:ln>
          </p:spPr>
          <p:txBody>
            <a:bodyPr spcFirstLastPara="1" wrap="square" lIns="91433" tIns="91433" rIns="91433" bIns="91433" anchor="ctr" anchorCtr="0">
              <a:noAutofit/>
            </a:bodyPr>
            <a:lstStyle/>
            <a:p>
              <a:pPr algn="ctr">
                <a:buSzPts val="1000"/>
              </a:pPr>
              <a:endParaRPr sz="1333"/>
            </a:p>
          </p:txBody>
        </p:sp>
        <p:sp>
          <p:nvSpPr>
            <p:cNvPr id="134" name="Google Shape;134;g32c80c7d9a2_0_399"/>
            <p:cNvSpPr/>
            <p:nvPr/>
          </p:nvSpPr>
          <p:spPr>
            <a:xfrm rot="-5400000">
              <a:off x="3285956" y="3199463"/>
              <a:ext cx="341400" cy="632700"/>
            </a:xfrm>
            <a:prstGeom prst="bentArrow">
              <a:avLst>
                <a:gd name="adj1" fmla="val 18100"/>
                <a:gd name="adj2" fmla="val 26404"/>
                <a:gd name="adj3" fmla="val 25000"/>
                <a:gd name="adj4" fmla="val 43750"/>
              </a:avLst>
            </a:prstGeom>
            <a:solidFill>
              <a:srgbClr val="434343"/>
            </a:solidFill>
            <a:ln>
              <a:noFill/>
            </a:ln>
          </p:spPr>
          <p:txBody>
            <a:bodyPr spcFirstLastPara="1" wrap="square" lIns="91433" tIns="91433" rIns="91433" bIns="91433" anchor="ctr" anchorCtr="0">
              <a:noAutofit/>
            </a:bodyPr>
            <a:lstStyle/>
            <a:p>
              <a:pPr algn="ctr">
                <a:buSzPts val="1000"/>
              </a:pPr>
              <a:endParaRPr sz="1333"/>
            </a:p>
          </p:txBody>
        </p:sp>
        <p:pic>
          <p:nvPicPr>
            <p:cNvPr id="135" name="Google Shape;135;g32c80c7d9a2_0_399"/>
            <p:cNvPicPr preferRelativeResize="0"/>
            <p:nvPr/>
          </p:nvPicPr>
          <p:blipFill rotWithShape="1">
            <a:blip r:embed="rId3">
              <a:alphaModFix/>
            </a:blip>
            <a:srcRect/>
            <a:stretch/>
          </p:blipFill>
          <p:spPr>
            <a:xfrm>
              <a:off x="2500744" y="2353200"/>
              <a:ext cx="459900" cy="459899"/>
            </a:xfrm>
            <a:prstGeom prst="rect">
              <a:avLst/>
            </a:prstGeom>
            <a:noFill/>
            <a:ln>
              <a:noFill/>
            </a:ln>
          </p:spPr>
        </p:pic>
        <p:pic>
          <p:nvPicPr>
            <p:cNvPr id="136" name="Google Shape;136;g32c80c7d9a2_0_399"/>
            <p:cNvPicPr preferRelativeResize="0"/>
            <p:nvPr/>
          </p:nvPicPr>
          <p:blipFill rotWithShape="1">
            <a:blip r:embed="rId4">
              <a:alphaModFix/>
            </a:blip>
            <a:srcRect/>
            <a:stretch/>
          </p:blipFill>
          <p:spPr>
            <a:xfrm>
              <a:off x="3924769" y="1646926"/>
              <a:ext cx="459900" cy="459900"/>
            </a:xfrm>
            <a:prstGeom prst="rect">
              <a:avLst/>
            </a:prstGeom>
            <a:noFill/>
            <a:ln>
              <a:noFill/>
            </a:ln>
          </p:spPr>
        </p:pic>
        <p:pic>
          <p:nvPicPr>
            <p:cNvPr id="137" name="Google Shape;137;g32c80c7d9a2_0_399"/>
            <p:cNvPicPr preferRelativeResize="0"/>
            <p:nvPr/>
          </p:nvPicPr>
          <p:blipFill rotWithShape="1">
            <a:blip r:embed="rId5">
              <a:alphaModFix/>
            </a:blip>
            <a:srcRect/>
            <a:stretch/>
          </p:blipFill>
          <p:spPr>
            <a:xfrm>
              <a:off x="6464700" y="2331028"/>
              <a:ext cx="459900" cy="459900"/>
            </a:xfrm>
            <a:prstGeom prst="rect">
              <a:avLst/>
            </a:prstGeom>
            <a:noFill/>
            <a:ln>
              <a:noFill/>
            </a:ln>
          </p:spPr>
        </p:pic>
        <p:pic>
          <p:nvPicPr>
            <p:cNvPr id="138" name="Google Shape;138;g32c80c7d9a2_0_399"/>
            <p:cNvPicPr preferRelativeResize="0"/>
            <p:nvPr/>
          </p:nvPicPr>
          <p:blipFill rotWithShape="1">
            <a:blip r:embed="rId6">
              <a:alphaModFix/>
            </a:blip>
            <a:srcRect/>
            <a:stretch/>
          </p:blipFill>
          <p:spPr>
            <a:xfrm>
              <a:off x="5057044" y="3566383"/>
              <a:ext cx="459900" cy="459878"/>
            </a:xfrm>
            <a:prstGeom prst="rect">
              <a:avLst/>
            </a:prstGeom>
            <a:noFill/>
            <a:ln>
              <a:noFill/>
            </a:ln>
          </p:spPr>
        </p:pic>
        <p:sp>
          <p:nvSpPr>
            <p:cNvPr id="139" name="Google Shape;139;g32c80c7d9a2_0_399"/>
            <p:cNvSpPr/>
            <p:nvPr/>
          </p:nvSpPr>
          <p:spPr>
            <a:xfrm>
              <a:off x="291488" y="2227725"/>
              <a:ext cx="1454700" cy="1030500"/>
            </a:xfrm>
            <a:prstGeom prst="roundRect">
              <a:avLst>
                <a:gd name="adj" fmla="val 16667"/>
              </a:avLst>
            </a:prstGeom>
            <a:solidFill>
              <a:srgbClr val="F3F3F3"/>
            </a:solidFill>
            <a:ln>
              <a:noFill/>
            </a:ln>
          </p:spPr>
          <p:txBody>
            <a:bodyPr spcFirstLastPara="1" wrap="square" lIns="91433" tIns="91433" rIns="91433" bIns="91433" anchor="ctr" anchorCtr="0">
              <a:noAutofit/>
            </a:bodyPr>
            <a:lstStyle/>
            <a:p>
              <a:pPr algn="ctr">
                <a:buSzPts val="1500"/>
              </a:pPr>
              <a:r>
                <a:rPr lang="en-US" sz="2000">
                  <a:solidFill>
                    <a:srgbClr val="85200C"/>
                  </a:solidFill>
                  <a:latin typeface="Lato"/>
                  <a:ea typeface="Lato"/>
                  <a:cs typeface="Lato"/>
                  <a:sym typeface="Lato"/>
                </a:rPr>
                <a:t>Problem Statement</a:t>
              </a:r>
              <a:endParaRPr sz="2000">
                <a:solidFill>
                  <a:srgbClr val="85200C"/>
                </a:solidFill>
                <a:latin typeface="Lato"/>
                <a:ea typeface="Lato"/>
                <a:cs typeface="Lato"/>
                <a:sym typeface="Lato"/>
              </a:endParaRPr>
            </a:p>
          </p:txBody>
        </p:sp>
        <p:sp>
          <p:nvSpPr>
            <p:cNvPr id="140" name="Google Shape;140;g32c80c7d9a2_0_399"/>
            <p:cNvSpPr/>
            <p:nvPr/>
          </p:nvSpPr>
          <p:spPr>
            <a:xfrm>
              <a:off x="7809413" y="2227725"/>
              <a:ext cx="966000" cy="1030500"/>
            </a:xfrm>
            <a:prstGeom prst="roundRect">
              <a:avLst>
                <a:gd name="adj" fmla="val 16667"/>
              </a:avLst>
            </a:prstGeom>
            <a:solidFill>
              <a:srgbClr val="F3F3F3"/>
            </a:solidFill>
            <a:ln>
              <a:noFill/>
            </a:ln>
          </p:spPr>
          <p:txBody>
            <a:bodyPr spcFirstLastPara="1" wrap="square" lIns="91433" tIns="91433" rIns="91433" bIns="91433" anchor="ctr" anchorCtr="0">
              <a:noAutofit/>
            </a:bodyPr>
            <a:lstStyle/>
            <a:p>
              <a:pPr algn="ctr">
                <a:buSzPts val="1500"/>
              </a:pPr>
              <a:r>
                <a:rPr lang="en-US" sz="2000">
                  <a:solidFill>
                    <a:srgbClr val="85200C"/>
                  </a:solidFill>
                  <a:latin typeface="Lato"/>
                  <a:ea typeface="Lato"/>
                  <a:cs typeface="Lato"/>
                  <a:sym typeface="Lato"/>
                </a:rPr>
                <a:t>Project Scope</a:t>
              </a:r>
              <a:endParaRPr sz="2000">
                <a:solidFill>
                  <a:srgbClr val="85200C"/>
                </a:solidFill>
                <a:latin typeface="Lato"/>
                <a:ea typeface="Lato"/>
                <a:cs typeface="Lato"/>
                <a:sym typeface="Lato"/>
              </a:endParaRPr>
            </a:p>
          </p:txBody>
        </p:sp>
        <p:sp>
          <p:nvSpPr>
            <p:cNvPr id="141" name="Google Shape;141;g32c80c7d9a2_0_399"/>
            <p:cNvSpPr/>
            <p:nvPr/>
          </p:nvSpPr>
          <p:spPr>
            <a:xfrm rot="10800000">
              <a:off x="5595506" y="3390450"/>
              <a:ext cx="542400" cy="331500"/>
            </a:xfrm>
            <a:prstGeom prst="bentArrow">
              <a:avLst>
                <a:gd name="adj1" fmla="val 18100"/>
                <a:gd name="adj2" fmla="val 26404"/>
                <a:gd name="adj3" fmla="val 25000"/>
                <a:gd name="adj4" fmla="val 43750"/>
              </a:avLst>
            </a:prstGeom>
            <a:solidFill>
              <a:srgbClr val="434343"/>
            </a:solidFill>
            <a:ln>
              <a:noFill/>
            </a:ln>
          </p:spPr>
          <p:txBody>
            <a:bodyPr spcFirstLastPara="1" wrap="square" lIns="91433" tIns="91433" rIns="91433" bIns="91433" anchor="ctr" anchorCtr="0">
              <a:noAutofit/>
            </a:bodyPr>
            <a:lstStyle/>
            <a:p>
              <a:pPr algn="ctr">
                <a:buSzPts val="1000"/>
              </a:pPr>
              <a:endParaRPr sz="1333"/>
            </a:p>
          </p:txBody>
        </p:sp>
        <p:sp>
          <p:nvSpPr>
            <p:cNvPr id="142" name="Google Shape;142;g32c80c7d9a2_0_399"/>
            <p:cNvSpPr/>
            <p:nvPr/>
          </p:nvSpPr>
          <p:spPr>
            <a:xfrm>
              <a:off x="7205869" y="2603588"/>
              <a:ext cx="459900" cy="279300"/>
            </a:xfrm>
            <a:prstGeom prst="rightArrow">
              <a:avLst>
                <a:gd name="adj1" fmla="val 50000"/>
                <a:gd name="adj2" fmla="val 50000"/>
              </a:avLst>
            </a:prstGeom>
            <a:solidFill>
              <a:srgbClr val="434343"/>
            </a:solidFill>
            <a:ln>
              <a:noFill/>
            </a:ln>
          </p:spPr>
          <p:txBody>
            <a:bodyPr spcFirstLastPara="1" wrap="square" lIns="91433" tIns="91433" rIns="91433" bIns="91433" anchor="ctr" anchorCtr="0">
              <a:noAutofit/>
            </a:bodyPr>
            <a:lstStyle/>
            <a:p>
              <a:pPr algn="ctr">
                <a:buSzPts val="1000"/>
              </a:pPr>
              <a:endParaRPr sz="1333"/>
            </a:p>
          </p:txBody>
        </p:sp>
      </p:grpSp>
      <p:sp>
        <p:nvSpPr>
          <p:cNvPr id="144" name="Google Shape;144;g32c80c7d9a2_0_399"/>
          <p:cNvSpPr txBox="1"/>
          <p:nvPr/>
        </p:nvSpPr>
        <p:spPr>
          <a:xfrm>
            <a:off x="1950733" y="5632067"/>
            <a:ext cx="1825600" cy="772400"/>
          </a:xfrm>
          <a:prstGeom prst="rect">
            <a:avLst/>
          </a:prstGeom>
          <a:noFill/>
          <a:ln>
            <a:noFill/>
          </a:ln>
        </p:spPr>
        <p:txBody>
          <a:bodyPr spcFirstLastPara="1" wrap="square" lIns="121900" tIns="121900" rIns="121900" bIns="121900" anchor="t" anchorCtr="0">
            <a:noAutofit/>
          </a:bodyPr>
          <a:lstStyle/>
          <a:p>
            <a:pPr>
              <a:buSzPts val="2000"/>
            </a:pPr>
            <a:r>
              <a:rPr lang="en-US" sz="2667">
                <a:solidFill>
                  <a:srgbClr val="980000"/>
                </a:solidFill>
                <a:latin typeface="Calibri"/>
                <a:ea typeface="Calibri"/>
                <a:cs typeface="Calibri"/>
                <a:sym typeface="Calibri"/>
              </a:rPr>
              <a:t>Iterative</a:t>
            </a:r>
            <a:endParaRPr sz="2667">
              <a:solidFill>
                <a:srgbClr val="980000"/>
              </a:solidFill>
              <a:latin typeface="Calibri"/>
              <a:ea typeface="Calibri"/>
              <a:cs typeface="Calibri"/>
              <a:sym typeface="Calibri"/>
            </a:endParaRPr>
          </a:p>
        </p:txBody>
      </p:sp>
      <p:sp>
        <p:nvSpPr>
          <p:cNvPr id="145" name="Google Shape;145;g32c80c7d9a2_0_399"/>
          <p:cNvSpPr txBox="1"/>
          <p:nvPr/>
        </p:nvSpPr>
        <p:spPr>
          <a:xfrm>
            <a:off x="6511200" y="5632067"/>
            <a:ext cx="5422800" cy="772400"/>
          </a:xfrm>
          <a:prstGeom prst="rect">
            <a:avLst/>
          </a:prstGeom>
          <a:noFill/>
          <a:ln>
            <a:noFill/>
          </a:ln>
        </p:spPr>
        <p:txBody>
          <a:bodyPr spcFirstLastPara="1" wrap="square" lIns="121900" tIns="121900" rIns="121900" bIns="121900" anchor="t" anchorCtr="0">
            <a:noAutofit/>
          </a:bodyPr>
          <a:lstStyle/>
          <a:p>
            <a:pPr>
              <a:buSzPts val="2000"/>
            </a:pPr>
            <a:r>
              <a:rPr lang="en-US" sz="2667">
                <a:solidFill>
                  <a:srgbClr val="980000"/>
                </a:solidFill>
                <a:latin typeface="Calibri"/>
                <a:ea typeface="Calibri"/>
                <a:cs typeface="Calibri"/>
                <a:sym typeface="Calibri"/>
              </a:rPr>
              <a:t>Takes place over days/weeks/months</a:t>
            </a:r>
            <a:endParaRPr sz="2667">
              <a:solidFill>
                <a:srgbClr val="980000"/>
              </a:solidFill>
              <a:latin typeface="Calibri"/>
              <a:ea typeface="Calibri"/>
              <a:cs typeface="Calibri"/>
              <a:sym typeface="Calibri"/>
            </a:endParaRPr>
          </a:p>
        </p:txBody>
      </p:sp>
      <p:sp>
        <p:nvSpPr>
          <p:cNvPr id="4" name="Title 3">
            <a:extLst>
              <a:ext uri="{FF2B5EF4-FFF2-40B4-BE49-F238E27FC236}">
                <a16:creationId xmlns:a16="http://schemas.microsoft.com/office/drawing/2014/main" id="{EEA58879-E9A9-13EA-4457-619CA9F3CB68}"/>
              </a:ext>
            </a:extLst>
          </p:cNvPr>
          <p:cNvSpPr>
            <a:spLocks noGrp="1"/>
          </p:cNvSpPr>
          <p:nvPr>
            <p:ph type="title"/>
          </p:nvPr>
        </p:nvSpPr>
        <p:spPr>
          <a:xfrm>
            <a:off x="415600" y="512087"/>
            <a:ext cx="11360700" cy="763500"/>
          </a:xfrm>
        </p:spPr>
        <p:txBody>
          <a:bodyPr/>
          <a:lstStyle/>
          <a:p>
            <a:r>
              <a:rPr lang="en-US" sz="4000" dirty="0">
                <a:solidFill>
                  <a:schemeClr val="lt1"/>
                </a:solidFill>
                <a:latin typeface="Lato"/>
                <a:ea typeface="Lato"/>
                <a:cs typeface="Lato"/>
                <a:sym typeface="Lato"/>
              </a:rPr>
              <a:t>Actionable and Goal-Driven Project Scoping Process</a:t>
            </a:r>
            <a:endParaRPr lang="en-US"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913</TotalTime>
  <Words>5081</Words>
  <Application>Microsoft Macintosh PowerPoint</Application>
  <PresentationFormat>Widescreen</PresentationFormat>
  <Paragraphs>586</Paragraphs>
  <Slides>59</Slides>
  <Notes>57</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59</vt:i4>
      </vt:variant>
    </vt:vector>
  </HeadingPairs>
  <TitlesOfParts>
    <vt:vector size="64" baseType="lpstr">
      <vt:lpstr>Arial</vt:lpstr>
      <vt:lpstr>Calibri</vt:lpstr>
      <vt:lpstr>Lato</vt:lpstr>
      <vt:lpstr>Roboto</vt:lpstr>
      <vt:lpstr>Simple Light</vt:lpstr>
      <vt:lpstr>PowerPoint Presentation</vt:lpstr>
      <vt:lpstr>Reminders </vt:lpstr>
      <vt:lpstr>PowerPoint Presentation</vt:lpstr>
      <vt:lpstr>Why Scoping is Critical</vt:lpstr>
      <vt:lpstr>Scoping is an iterative and ongoing process</vt:lpstr>
      <vt:lpstr>The goal of this project is to build a dashboard/model/map/…</vt:lpstr>
      <vt:lpstr>Case Study</vt:lpstr>
      <vt:lpstr>Case Study: Discussion Question</vt:lpstr>
      <vt:lpstr>Actionable and Goal-Driven Project Scoping Process</vt:lpstr>
      <vt:lpstr>From Problem Statement to Outcomes</vt:lpstr>
      <vt:lpstr>Conversations begin with problems an organization are facing</vt:lpstr>
      <vt:lpstr>Scoping Process and its Outputs</vt:lpstr>
      <vt:lpstr>PowerPoint Presentation</vt:lpstr>
      <vt:lpstr>PowerPoint Presentation</vt:lpstr>
      <vt:lpstr>Before Scoping: Initial Screening </vt:lpstr>
      <vt:lpstr> Understanding the Problem</vt:lpstr>
      <vt:lpstr>Questions to discuss during this phase</vt:lpstr>
      <vt:lpstr>PowerPoint Presentation</vt:lpstr>
      <vt:lpstr>Step 1: Determine Goals</vt:lpstr>
      <vt:lpstr>Syracuse Goals</vt:lpstr>
      <vt:lpstr>Step 1: Define Goals</vt:lpstr>
      <vt:lpstr>Pop Quiz: Which of these are reasonable goals for a project?</vt:lpstr>
      <vt:lpstr>Scoping Checklist for Identifying Goals</vt:lpstr>
      <vt:lpstr>PowerPoint Presentation</vt:lpstr>
      <vt:lpstr>PowerPoint Presentation</vt:lpstr>
      <vt:lpstr>We achieve our goals (and positively impact society) only if we take actions.  The role of the data science/AI/ML system we may build is to inform those actions/interventions</vt:lpstr>
      <vt:lpstr>What are some examples of actions? </vt:lpstr>
      <vt:lpstr>Each action connects to a goal</vt:lpstr>
      <vt:lpstr>Identifying actions that help achieve the goal</vt:lpstr>
      <vt:lpstr>PowerPoint Presentation</vt:lpstr>
      <vt:lpstr>Checklist to identify relevant actions</vt:lpstr>
      <vt:lpstr>PowerPoint Presentation</vt:lpstr>
      <vt:lpstr>PowerPoint Presentation</vt:lpstr>
      <vt:lpstr>PowerPoint Presentation</vt:lpstr>
      <vt:lpstr>What data do you have?</vt:lpstr>
      <vt:lpstr>What data do you need?</vt:lpstr>
      <vt:lpstr>Identifying Data Gaps and Readiness</vt:lpstr>
      <vt:lpstr>Example: preventing water main breaks in Syracuse</vt:lpstr>
      <vt:lpstr>PowerPoint Presentation</vt:lpstr>
      <vt:lpstr>Ethical issues to consider</vt:lpstr>
      <vt:lpstr>Scoping Checklist for Data  </vt:lpstr>
      <vt:lpstr>PowerPoint Presentation</vt:lpstr>
      <vt:lpstr>What analyses should we do to inform actions that in turn achieve our goals? </vt:lpstr>
      <vt:lpstr>PowerPoint Presentation</vt:lpstr>
      <vt:lpstr>PowerPoint Presentation</vt:lpstr>
      <vt:lpstr>PowerPoint Presentation</vt:lpstr>
      <vt:lpstr>PowerPoint Presentation</vt:lpstr>
      <vt:lpstr>Let’s revisit our Syracuse example </vt:lpstr>
      <vt:lpstr>Scoping checklist for identifying analyses </vt:lpstr>
      <vt:lpstr>PowerPoint Presentation</vt:lpstr>
      <vt:lpstr>Ethical Considerations</vt:lpstr>
      <vt:lpstr>Ethical Considerations</vt:lpstr>
      <vt:lpstr>Ethical Considerations </vt:lpstr>
      <vt:lpstr>Ethical Considerations </vt:lpstr>
      <vt:lpstr>Scoping Checklist for Identifying Ethical Issues </vt:lpstr>
      <vt:lpstr>PowerPoint Presentation</vt:lpstr>
      <vt:lpstr>A Few Things to Remember </vt:lpstr>
      <vt:lpstr>Useful Resources</vt:lpstr>
      <vt:lpstr>Reminders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Rayid Ghani</cp:lastModifiedBy>
  <cp:revision>22</cp:revision>
  <dcterms:created xsi:type="dcterms:W3CDTF">2020-01-14T19:43:43Z</dcterms:created>
  <dcterms:modified xsi:type="dcterms:W3CDTF">2025-08-28T14:50:19Z</dcterms:modified>
</cp:coreProperties>
</file>